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70" r:id="rId11"/>
    <p:sldId id="299" r:id="rId12"/>
    <p:sldId id="300" r:id="rId13"/>
    <p:sldId id="301" r:id="rId14"/>
    <p:sldId id="302" r:id="rId15"/>
    <p:sldId id="303" r:id="rId16"/>
    <p:sldId id="305" r:id="rId17"/>
    <p:sldId id="306" r:id="rId18"/>
    <p:sldId id="307" r:id="rId19"/>
    <p:sldId id="304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308" r:id="rId31"/>
    <p:sldId id="282" r:id="rId32"/>
    <p:sldId id="285" r:id="rId33"/>
    <p:sldId id="287" r:id="rId34"/>
    <p:sldId id="288" r:id="rId35"/>
    <p:sldId id="289" r:id="rId36"/>
    <p:sldId id="292" r:id="rId37"/>
    <p:sldId id="294" r:id="rId38"/>
    <p:sldId id="263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74" y="-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m\mike\Documents\MyDocs\LEP3\Copy%20of%20circ_lumi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max</a:t>
            </a:r>
            <a:r>
              <a:rPr lang="en-US" dirty="0"/>
              <a:t>. </a:t>
            </a:r>
            <a:r>
              <a:rPr lang="en-US" dirty="0" smtClean="0"/>
              <a:t>luminosity × number of IPs</a:t>
            </a:r>
            <a:endParaRPr lang="en-US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7237751531058618"/>
          <c:y val="0.13288641003742407"/>
          <c:w val="0.65415354490526689"/>
          <c:h val="0.652962220373214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lumi_IP!$E$1</c:f>
              <c:strCache>
                <c:ptCount val="1"/>
                <c:pt idx="0">
                  <c:v>TLEP 2  IPs</c:v>
                </c:pt>
              </c:strCache>
            </c:strRef>
          </c:tx>
          <c:marker>
            <c:symbol val="none"/>
          </c:marker>
          <c:xVal>
            <c:numRef>
              <c:f>lumi_IP!$B$2:$B$9</c:f>
              <c:numCache>
                <c:formatCode>General</c:formatCode>
                <c:ptCount val="8"/>
                <c:pt idx="0">
                  <c:v>90</c:v>
                </c:pt>
                <c:pt idx="1">
                  <c:v>110</c:v>
                </c:pt>
                <c:pt idx="2">
                  <c:v>160</c:v>
                </c:pt>
                <c:pt idx="3">
                  <c:v>200</c:v>
                </c:pt>
                <c:pt idx="4">
                  <c:v>240</c:v>
                </c:pt>
                <c:pt idx="5">
                  <c:v>300</c:v>
                </c:pt>
                <c:pt idx="6">
                  <c:v>350</c:v>
                </c:pt>
                <c:pt idx="7">
                  <c:v>360</c:v>
                </c:pt>
              </c:numCache>
            </c:numRef>
          </c:xVal>
          <c:yVal>
            <c:numRef>
              <c:f>lumi_IP!$E$2:$E$9</c:f>
              <c:numCache>
                <c:formatCode>General</c:formatCode>
                <c:ptCount val="8"/>
                <c:pt idx="0">
                  <c:v>7.1719104480402248E+35</c:v>
                </c:pt>
                <c:pt idx="1">
                  <c:v>4.9976350848028941E+35</c:v>
                </c:pt>
                <c:pt idx="2">
                  <c:v>2.5459824539785366E+35</c:v>
                </c:pt>
                <c:pt idx="3">
                  <c:v>1.7037951706133438E+35</c:v>
                </c:pt>
                <c:pt idx="4">
                  <c:v>1.2271316005797182E+35</c:v>
                </c:pt>
                <c:pt idx="5">
                  <c:v>8.2120789619250488E+34</c:v>
                </c:pt>
                <c:pt idx="6">
                  <c:v>6.2222706154584931E+34</c:v>
                </c:pt>
                <c:pt idx="7">
                  <c:v>5.9146203572149057E+34</c:v>
                </c:pt>
              </c:numCache>
            </c:numRef>
          </c:yVal>
          <c:smooth val="1"/>
        </c:ser>
        <c:ser>
          <c:idx val="9"/>
          <c:order val="1"/>
          <c:tx>
            <c:strRef>
              <c:f>lumi_IP!$D$1</c:f>
              <c:strCache>
                <c:ptCount val="1"/>
                <c:pt idx="0">
                  <c:v>TLEP 3 IPs</c:v>
                </c:pt>
              </c:strCache>
            </c:strRef>
          </c:tx>
          <c:marker>
            <c:symbol val="none"/>
          </c:marker>
          <c:xVal>
            <c:numRef>
              <c:f>lumi_IP!$B$2:$B$9</c:f>
              <c:numCache>
                <c:formatCode>General</c:formatCode>
                <c:ptCount val="8"/>
                <c:pt idx="0">
                  <c:v>90</c:v>
                </c:pt>
                <c:pt idx="1">
                  <c:v>110</c:v>
                </c:pt>
                <c:pt idx="2">
                  <c:v>160</c:v>
                </c:pt>
                <c:pt idx="3">
                  <c:v>200</c:v>
                </c:pt>
                <c:pt idx="4">
                  <c:v>240</c:v>
                </c:pt>
                <c:pt idx="5">
                  <c:v>300</c:v>
                </c:pt>
                <c:pt idx="6">
                  <c:v>350</c:v>
                </c:pt>
                <c:pt idx="7">
                  <c:v>360</c:v>
                </c:pt>
              </c:numCache>
            </c:numRef>
          </c:xVal>
          <c:yVal>
            <c:numRef>
              <c:f>lumi_IP!$D$2:$D$9</c:f>
              <c:numCache>
                <c:formatCode>General</c:formatCode>
                <c:ptCount val="8"/>
                <c:pt idx="0">
                  <c:v>9.147230301724593E+35</c:v>
                </c:pt>
                <c:pt idx="1">
                  <c:v>6.3741062323446649E+35</c:v>
                </c:pt>
                <c:pt idx="2">
                  <c:v>3.2472083999676004E+35</c:v>
                </c:pt>
                <c:pt idx="3">
                  <c:v>2.1730621046481581E+35</c:v>
                </c:pt>
                <c:pt idx="4">
                  <c:v>1.5651137088715144E+35</c:v>
                </c:pt>
                <c:pt idx="5">
                  <c:v>1.0473886709112824E+35</c:v>
                </c:pt>
                <c:pt idx="6">
                  <c:v>7.9360363924796787E+34</c:v>
                </c:pt>
                <c:pt idx="7">
                  <c:v>7.5436517154919587E+34</c:v>
                </c:pt>
              </c:numCache>
            </c:numRef>
          </c:yVal>
          <c:smooth val="1"/>
        </c:ser>
        <c:ser>
          <c:idx val="6"/>
          <c:order val="2"/>
          <c:tx>
            <c:strRef>
              <c:f>lumi_IP!$C$1</c:f>
              <c:strCache>
                <c:ptCount val="1"/>
                <c:pt idx="0">
                  <c:v>TLEP 4 IPs</c:v>
                </c:pt>
              </c:strCache>
            </c:strRef>
          </c:tx>
          <c:marker>
            <c:symbol val="none"/>
          </c:marker>
          <c:xVal>
            <c:numRef>
              <c:f>lumi_IP!$B$2:$B$9</c:f>
              <c:numCache>
                <c:formatCode>General</c:formatCode>
                <c:ptCount val="8"/>
                <c:pt idx="0">
                  <c:v>90</c:v>
                </c:pt>
                <c:pt idx="1">
                  <c:v>110</c:v>
                </c:pt>
                <c:pt idx="2">
                  <c:v>160</c:v>
                </c:pt>
                <c:pt idx="3">
                  <c:v>200</c:v>
                </c:pt>
                <c:pt idx="4">
                  <c:v>240</c:v>
                </c:pt>
                <c:pt idx="5">
                  <c:v>300</c:v>
                </c:pt>
                <c:pt idx="6">
                  <c:v>350</c:v>
                </c:pt>
                <c:pt idx="7">
                  <c:v>360</c:v>
                </c:pt>
              </c:numCache>
            </c:numRef>
          </c:xVal>
          <c:yVal>
            <c:numRef>
              <c:f>lumi_IP!$C$2:$C$9</c:f>
              <c:numCache>
                <c:formatCode>General</c:formatCode>
                <c:ptCount val="8"/>
                <c:pt idx="0">
                  <c:v>1.087058347962358E+36</c:v>
                </c:pt>
                <c:pt idx="1">
                  <c:v>7.5749982914093442E+35</c:v>
                </c:pt>
                <c:pt idx="2">
                  <c:v>3.858987783540065E+35</c:v>
                </c:pt>
                <c:pt idx="3">
                  <c:v>2.5824705660390541E+35</c:v>
                </c:pt>
                <c:pt idx="4">
                  <c:v>1.8599836962870996E+35</c:v>
                </c:pt>
                <c:pt idx="5">
                  <c:v>1.2447184128081316E+35</c:v>
                </c:pt>
                <c:pt idx="6">
                  <c:v>9.4311986531612881E+34</c:v>
                </c:pt>
                <c:pt idx="7">
                  <c:v>8.9648880600502773E+34</c:v>
                </c:pt>
              </c:numCache>
            </c:numRef>
          </c:yVal>
          <c:smooth val="1"/>
        </c:ser>
        <c:ser>
          <c:idx val="7"/>
          <c:order val="3"/>
          <c:tx>
            <c:strRef>
              <c:f>lumi_IP!$C$17</c:f>
              <c:strCache>
                <c:ptCount val="1"/>
                <c:pt idx="0">
                  <c:v>ILC</c:v>
                </c:pt>
              </c:strCache>
            </c:strRef>
          </c:tx>
          <c:marker>
            <c:symbol val="none"/>
          </c:marker>
          <c:xVal>
            <c:numRef>
              <c:f>lumi_IP!$B$18:$B$25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250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lumi_IP!$C$18:$C$25</c:f>
              <c:numCache>
                <c:formatCode>0.00E+00</c:formatCode>
                <c:ptCount val="8"/>
                <c:pt idx="0">
                  <c:v>2.9999999999999998E+33</c:v>
                </c:pt>
                <c:pt idx="1">
                  <c:v>4.9999999999999997E+33</c:v>
                </c:pt>
                <c:pt idx="2">
                  <c:v>7.9999999999999996E+33</c:v>
                </c:pt>
                <c:pt idx="3">
                  <c:v>1.3E+34</c:v>
                </c:pt>
                <c:pt idx="4">
                  <c:v>1.9000000000000001E+34</c:v>
                </c:pt>
                <c:pt idx="5">
                  <c:v>4.9999999999999998E+34</c:v>
                </c:pt>
              </c:numCache>
            </c:numRef>
          </c:yVal>
          <c:smooth val="1"/>
        </c:ser>
        <c:ser>
          <c:idx val="8"/>
          <c:order val="4"/>
          <c:tx>
            <c:strRef>
              <c:f>lumi_IP!$C$12</c:f>
              <c:strCache>
                <c:ptCount val="1"/>
                <c:pt idx="0">
                  <c:v>CLIC</c:v>
                </c:pt>
              </c:strCache>
            </c:strRef>
          </c:tx>
          <c:marker>
            <c:symbol val="none"/>
          </c:marker>
          <c:xVal>
            <c:numRef>
              <c:f>lumi_IP!$B$13:$B$16</c:f>
              <c:numCache>
                <c:formatCode>General</c:formatCode>
                <c:ptCount val="4"/>
                <c:pt idx="0">
                  <c:v>500</c:v>
                </c:pt>
                <c:pt idx="1">
                  <c:v>1000</c:v>
                </c:pt>
                <c:pt idx="2">
                  <c:v>1500</c:v>
                </c:pt>
                <c:pt idx="3">
                  <c:v>3000</c:v>
                </c:pt>
              </c:numCache>
            </c:numRef>
          </c:xVal>
          <c:yVal>
            <c:numRef>
              <c:f>lumi_IP!$C$13:$C$16</c:f>
              <c:numCache>
                <c:formatCode>0.00E+00</c:formatCode>
                <c:ptCount val="4"/>
                <c:pt idx="0">
                  <c:v>2.2999999999999998E+34</c:v>
                </c:pt>
                <c:pt idx="1">
                  <c:v>2.9000000000000001E+34</c:v>
                </c:pt>
                <c:pt idx="2">
                  <c:v>3.2999999999999999E+34</c:v>
                </c:pt>
                <c:pt idx="3">
                  <c:v>4.9999999999999998E+34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024896"/>
        <c:axId val="121026816"/>
      </c:scatterChart>
      <c:valAx>
        <c:axId val="121024896"/>
        <c:scaling>
          <c:orientation val="minMax"/>
          <c:max val="300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Centre</a:t>
                </a:r>
                <a:r>
                  <a:rPr lang="en-US" baseline="0"/>
                  <a:t> of masss energy</a:t>
                </a:r>
                <a:r>
                  <a:rPr lang="en-US"/>
                  <a:t>[GeV]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1026816"/>
        <c:crosses val="autoZero"/>
        <c:crossBetween val="midCat"/>
      </c:valAx>
      <c:valAx>
        <c:axId val="121026816"/>
        <c:scaling>
          <c:logBase val="10"/>
          <c:orientation val="minMax"/>
          <c:max val="3E+36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 Luminosity (cm-1s-1)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102489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49FC4-B701-4F21-8FDD-1D280D6EF1B4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1B9D5-3A1D-4C28-BD31-CAFCB4747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05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1B9D5-3A1D-4C28-BD31-CAFCB47474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227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76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88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13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6912768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  <p:pic>
        <p:nvPicPr>
          <p:cNvPr id="1027" name="Picture 3" descr="\\cern.ch\dfs\Users\m\mike\Documents\MyDocs\LEP3\TLEP_HWZt_logo_502x5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91" y="19457"/>
            <a:ext cx="1681352" cy="16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17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32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6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73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68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10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88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50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3EAC2-5E73-45B8-9DE9-1ED817659E4D}" type="datetimeFigureOut">
              <a:rPr lang="en-GB" smtClean="0"/>
              <a:t>13/05/2013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9AE8C-4EAF-4A08-935E-C8632C428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6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8.gi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gif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tlep.web.cern.ch/contribute-to-the-design-stud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ern.ch\dfs\Users\m\mike\Documents\MyDocs\LEP3\TLEP_HWZt_logo_502x50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49" y="784757"/>
            <a:ext cx="5452555" cy="54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TLEP: a first step on a long vision for HEP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M. Koratzinos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On behalf of the TLEP steering group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Chios, 27 April 2013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6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Paths towards the future : Precision Higgs Factories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786"/>
            <a:ext cx="8229600" cy="4525963"/>
          </a:xfrm>
        </p:spPr>
        <p:txBody>
          <a:bodyPr/>
          <a:lstStyle/>
          <a:p>
            <a:r>
              <a:rPr lang="en-US" sz="2000" dirty="0" smtClean="0"/>
              <a:t>Several options for Higgs factories are being studied 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341" y="1517915"/>
            <a:ext cx="5205459" cy="389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stCxn id="23" idx="0"/>
          </p:cNvCxnSpPr>
          <p:nvPr/>
        </p:nvCxnSpPr>
        <p:spPr bwMode="auto">
          <a:xfrm flipV="1">
            <a:off x="1207100" y="4800600"/>
            <a:ext cx="1917100" cy="8044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20" idx="1"/>
          </p:cNvCxnSpPr>
          <p:nvPr/>
        </p:nvCxnSpPr>
        <p:spPr bwMode="auto">
          <a:xfrm flipH="1" flipV="1">
            <a:off x="6172201" y="4724402"/>
            <a:ext cx="1082596" cy="10206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19" idx="1"/>
          </p:cNvCxnSpPr>
          <p:nvPr/>
        </p:nvCxnSpPr>
        <p:spPr bwMode="auto">
          <a:xfrm flipH="1">
            <a:off x="6172201" y="2273588"/>
            <a:ext cx="1488836" cy="4696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5" idx="3"/>
          </p:cNvCxnSpPr>
          <p:nvPr/>
        </p:nvCxnSpPr>
        <p:spPr bwMode="auto">
          <a:xfrm>
            <a:off x="1586435" y="2197388"/>
            <a:ext cx="1442515" cy="3934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661037" y="1981200"/>
            <a:ext cx="1363174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This talk</a:t>
            </a:r>
          </a:p>
          <a:p>
            <a:pPr algn="ctr"/>
            <a:r>
              <a:rPr lang="en-US" sz="1600" dirty="0" smtClean="0">
                <a:latin typeface="+mn-lt"/>
              </a:rPr>
              <a:t>(mostly TLEP)</a:t>
            </a:r>
            <a:endParaRPr lang="en-US" sz="16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54797" y="5452646"/>
            <a:ext cx="1804601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Not encouraged by</a:t>
            </a:r>
          </a:p>
          <a:p>
            <a:pPr algn="ctr"/>
            <a:r>
              <a:rPr lang="en-US" sz="1600" dirty="0" smtClean="0">
                <a:latin typeface="+mn-lt"/>
              </a:rPr>
              <a:t>European Strategy</a:t>
            </a:r>
            <a:endParaRPr lang="en-US" sz="16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331" y="5605046"/>
            <a:ext cx="1503537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Smaller Physics</a:t>
            </a:r>
          </a:p>
          <a:p>
            <a:pPr algn="ctr"/>
            <a:r>
              <a:rPr lang="en-US" sz="1600" dirty="0" smtClean="0">
                <a:latin typeface="+mn-lt"/>
              </a:rPr>
              <a:t>Potential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800" y="1905000"/>
            <a:ext cx="1281635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Studied for decades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68554" y="5638800"/>
            <a:ext cx="3186642" cy="58477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sz="1600" b="1" baseline="300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sz="1600" b="1" baseline="30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-</a:t>
            </a:r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 colliders have largest potential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s Precision Higgs Factories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86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circular machine?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LEP2 reached the HZ production threshold to within 15%...</a:t>
            </a:r>
          </a:p>
          <a:p>
            <a:r>
              <a:rPr lang="en-US" dirty="0" smtClean="0"/>
              <a:t>…so nature has given us a gift with the light Higgs: </a:t>
            </a:r>
            <a:r>
              <a:rPr lang="en-US" dirty="0" smtClean="0">
                <a:solidFill>
                  <a:srgbClr val="7030A0"/>
                </a:solidFill>
              </a:rPr>
              <a:t>the next </a:t>
            </a:r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dirty="0" smtClean="0">
                <a:solidFill>
                  <a:srgbClr val="7030A0"/>
                </a:solidFill>
              </a:rPr>
              <a:t>iggs factory does not necessarily need to be a linear! </a:t>
            </a:r>
          </a:p>
          <a:p>
            <a:r>
              <a:rPr lang="en-US" dirty="0" smtClean="0"/>
              <a:t>Therefore we can take advantage of the progress in circular machines since the time of LEP, and we can come up with a machine with much higher luminosity</a:t>
            </a:r>
          </a:p>
          <a:p>
            <a:r>
              <a:rPr lang="en-US" dirty="0" smtClean="0"/>
              <a:t>Crucially, this luminosity is higher than what can be achieved at linear machines, and a circular machine has the potential for multiple interaction points…</a:t>
            </a:r>
          </a:p>
          <a:p>
            <a:r>
              <a:rPr lang="en-US" dirty="0" smtClean="0"/>
              <a:t>…but it is not (</a:t>
            </a:r>
            <a:r>
              <a:rPr lang="en-US" i="1" dirty="0" smtClean="0"/>
              <a:t>per </a:t>
            </a:r>
            <a:r>
              <a:rPr lang="en-US" i="1" dirty="0" err="1" smtClean="0"/>
              <a:t>ce</a:t>
            </a:r>
            <a:r>
              <a:rPr lang="en-US" dirty="0" smtClean="0"/>
              <a:t>) upgradable in energy, with a ‘brick wall’ reached above around 350GeV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0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(accelerator)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Can high luminosity be achieved?</a:t>
            </a:r>
          </a:p>
          <a:p>
            <a:r>
              <a:rPr lang="en-US" dirty="0" smtClean="0"/>
              <a:t>Is the synchrotron radiation (that increases fast with energy) manageable?</a:t>
            </a:r>
          </a:p>
          <a:p>
            <a:r>
              <a:rPr lang="en-US" dirty="0" smtClean="0"/>
              <a:t>Can an RF system be built to supply the energy lost in SR?</a:t>
            </a:r>
          </a:p>
          <a:p>
            <a:r>
              <a:rPr lang="en-US" dirty="0" smtClean="0"/>
              <a:t>Can the power consumption of such a machine be reasonable?</a:t>
            </a:r>
          </a:p>
          <a:p>
            <a:r>
              <a:rPr lang="en-US" dirty="0" smtClean="0"/>
              <a:t>Are there any showstoppers regarding achieving the above goals? (beamstrahlung)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88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uminosity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 turns out that luminosity is a function of </a:t>
            </a:r>
          </a:p>
          <a:p>
            <a:pPr lvl="1"/>
            <a:r>
              <a:rPr lang="en-US" dirty="0" smtClean="0"/>
              <a:t>Macroscopic parameters:</a:t>
            </a:r>
          </a:p>
          <a:p>
            <a:pPr lvl="2"/>
            <a:r>
              <a:rPr lang="en-US" dirty="0" smtClean="0"/>
              <a:t>bending radius </a:t>
            </a:r>
            <a:endParaRPr lang="en-US" dirty="0"/>
          </a:p>
          <a:p>
            <a:pPr lvl="2"/>
            <a:r>
              <a:rPr lang="en-US" dirty="0" smtClean="0"/>
              <a:t>power consumption</a:t>
            </a:r>
          </a:p>
          <a:p>
            <a:pPr lvl="2"/>
            <a:r>
              <a:rPr lang="en-US" dirty="0" smtClean="0"/>
              <a:t>Beam energy</a:t>
            </a:r>
            <a:endParaRPr lang="en-GB" dirty="0" smtClean="0"/>
          </a:p>
          <a:p>
            <a:pPr lvl="1"/>
            <a:r>
              <a:rPr lang="en-US" dirty="0" smtClean="0"/>
              <a:t>Accelerator parameters:</a:t>
            </a:r>
          </a:p>
          <a:p>
            <a:pPr lvl="2"/>
            <a:r>
              <a:rPr lang="en-US" dirty="0" smtClean="0"/>
              <a:t>Beta*_y (and </a:t>
            </a:r>
            <a:r>
              <a:rPr lang="en-US" dirty="0" err="1" smtClean="0"/>
              <a:t>longitidinal</a:t>
            </a:r>
            <a:r>
              <a:rPr lang="en-US" dirty="0" smtClean="0"/>
              <a:t> beam size)</a:t>
            </a:r>
          </a:p>
          <a:p>
            <a:pPr lvl="2"/>
            <a:r>
              <a:rPr lang="en-US" dirty="0" smtClean="0"/>
              <a:t>Vertical beam-beam parameter</a:t>
            </a:r>
          </a:p>
          <a:p>
            <a:r>
              <a:rPr lang="en-US" dirty="0" smtClean="0"/>
              <a:t>…while respecting beamstrahlung limits 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07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uminosity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29600" cy="240486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The luminosity of a circular collider is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ℒ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8</m:t>
                          </m:r>
                          <m:r>
                            <a:rPr lang="en-GB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GB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𝑡𝑜𝑡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GB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/>
                            </a:rPr>
                            <m:t>𝜉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sub>
                      </m:sSub>
                      <m:f>
                        <m:fPr>
                          <m:ctrlPr>
                            <a:rPr lang="en-GB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h𝑔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2404864"/>
              </a:xfrm>
              <a:blipFill rotWithShape="1">
                <a:blip r:embed="rId2"/>
                <a:stretch>
                  <a:fillRect l="-1630" t="-53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1187624" y="2636912"/>
            <a:ext cx="3456384" cy="2169532"/>
            <a:chOff x="1187624" y="2636912"/>
            <a:chExt cx="3456384" cy="2169532"/>
          </a:xfrm>
        </p:grpSpPr>
        <p:sp>
          <p:nvSpPr>
            <p:cNvPr id="4" name="Rectangle 3"/>
            <p:cNvSpPr/>
            <p:nvPr/>
          </p:nvSpPr>
          <p:spPr>
            <a:xfrm>
              <a:off x="2483768" y="2636912"/>
              <a:ext cx="2160240" cy="12961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87624" y="4437112"/>
              <a:ext cx="108254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constants</a:t>
              </a:r>
              <a:endParaRPr lang="en-GB" dirty="0"/>
            </a:p>
          </p:txBody>
        </p:sp>
        <p:cxnSp>
          <p:nvCxnSpPr>
            <p:cNvPr id="7" name="Straight Arrow Connector 6"/>
            <p:cNvCxnSpPr>
              <a:stCxn id="5" idx="3"/>
              <a:endCxn id="4" idx="2"/>
            </p:cNvCxnSpPr>
            <p:nvPr/>
          </p:nvCxnSpPr>
          <p:spPr>
            <a:xfrm flipV="1">
              <a:off x="2270164" y="3933056"/>
              <a:ext cx="1293724" cy="68872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3789118" y="2636912"/>
            <a:ext cx="1613070" cy="2175376"/>
            <a:chOff x="3789118" y="2636912"/>
            <a:chExt cx="1613070" cy="2175376"/>
          </a:xfrm>
        </p:grpSpPr>
        <p:sp>
          <p:nvSpPr>
            <p:cNvPr id="8" name="Rectangle 7"/>
            <p:cNvSpPr/>
            <p:nvPr/>
          </p:nvSpPr>
          <p:spPr>
            <a:xfrm>
              <a:off x="4682108" y="2636912"/>
              <a:ext cx="720080" cy="1296144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89118" y="4442956"/>
              <a:ext cx="1573829" cy="369332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SR power</a:t>
              </a:r>
              <a:endParaRPr lang="en-GB" dirty="0"/>
            </a:p>
          </p:txBody>
        </p:sp>
        <p:cxnSp>
          <p:nvCxnSpPr>
            <p:cNvPr id="11" name="Straight Arrow Connector 10"/>
            <p:cNvCxnSpPr>
              <a:stCxn id="9" idx="0"/>
            </p:cNvCxnSpPr>
            <p:nvPr/>
          </p:nvCxnSpPr>
          <p:spPr>
            <a:xfrm flipV="1">
              <a:off x="4576033" y="3933056"/>
              <a:ext cx="428015" cy="5099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364088" y="3356992"/>
            <a:ext cx="1415837" cy="1951201"/>
            <a:chOff x="5364088" y="3356992"/>
            <a:chExt cx="1415837" cy="1951201"/>
          </a:xfrm>
        </p:grpSpPr>
        <p:sp>
          <p:nvSpPr>
            <p:cNvPr id="12" name="Rectangle 11"/>
            <p:cNvSpPr/>
            <p:nvPr/>
          </p:nvSpPr>
          <p:spPr>
            <a:xfrm>
              <a:off x="5436096" y="3356992"/>
              <a:ext cx="720080" cy="7200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64088" y="4938861"/>
              <a:ext cx="1415837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energy</a:t>
              </a:r>
              <a:endParaRPr lang="en-GB" dirty="0"/>
            </a:p>
          </p:txBody>
        </p:sp>
        <p:cxnSp>
          <p:nvCxnSpPr>
            <p:cNvPr id="15" name="Straight Arrow Connector 14"/>
            <p:cNvCxnSpPr>
              <a:stCxn id="13" idx="0"/>
              <a:endCxn id="12" idx="2"/>
            </p:cNvCxnSpPr>
            <p:nvPr/>
          </p:nvCxnSpPr>
          <p:spPr>
            <a:xfrm flipH="1" flipV="1">
              <a:off x="5796136" y="4077072"/>
              <a:ext cx="275871" cy="86178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580112" y="2780928"/>
            <a:ext cx="2585852" cy="2096370"/>
            <a:chOff x="5580112" y="2780928"/>
            <a:chExt cx="2585852" cy="2096370"/>
          </a:xfrm>
        </p:grpSpPr>
        <p:sp>
          <p:nvSpPr>
            <p:cNvPr id="16" name="Rectangle 15"/>
            <p:cNvSpPr/>
            <p:nvPr/>
          </p:nvSpPr>
          <p:spPr>
            <a:xfrm>
              <a:off x="5580112" y="2780928"/>
              <a:ext cx="491894" cy="648072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8224" y="4507966"/>
              <a:ext cx="1577740" cy="369332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Bending radius</a:t>
              </a:r>
              <a:endParaRPr lang="en-GB" dirty="0"/>
            </a:p>
          </p:txBody>
        </p:sp>
        <p:cxnSp>
          <p:nvCxnSpPr>
            <p:cNvPr id="19" name="Straight Arrow Connector 18"/>
            <p:cNvCxnSpPr>
              <a:stCxn id="17" idx="0"/>
              <a:endCxn id="16" idx="2"/>
            </p:cNvCxnSpPr>
            <p:nvPr/>
          </p:nvCxnSpPr>
          <p:spPr>
            <a:xfrm flipH="1" flipV="1">
              <a:off x="5826059" y="3429000"/>
              <a:ext cx="1551035" cy="10789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563888" y="2780928"/>
            <a:ext cx="3791935" cy="3465676"/>
            <a:chOff x="3563888" y="2780928"/>
            <a:chExt cx="3791935" cy="3465676"/>
          </a:xfrm>
        </p:grpSpPr>
        <p:sp>
          <p:nvSpPr>
            <p:cNvPr id="20" name="TextBox 19"/>
            <p:cNvSpPr txBox="1"/>
            <p:nvPr/>
          </p:nvSpPr>
          <p:spPr>
            <a:xfrm>
              <a:off x="3563888" y="5877272"/>
              <a:ext cx="3791935" cy="36933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Beam-beam parameter (=0.03 to 0.15)</a:t>
              </a:r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56176" y="2780928"/>
              <a:ext cx="445400" cy="1152128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Arrow Connector 22"/>
            <p:cNvCxnSpPr>
              <a:stCxn id="20" idx="0"/>
              <a:endCxn id="21" idx="2"/>
            </p:cNvCxnSpPr>
            <p:nvPr/>
          </p:nvCxnSpPr>
          <p:spPr>
            <a:xfrm flipV="1">
              <a:off x="5459856" y="3933056"/>
              <a:ext cx="919020" cy="1944216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660232" y="3356992"/>
            <a:ext cx="2304256" cy="657364"/>
            <a:chOff x="6660232" y="3356992"/>
            <a:chExt cx="2304256" cy="657364"/>
          </a:xfrm>
        </p:grpSpPr>
        <p:sp>
          <p:nvSpPr>
            <p:cNvPr id="24" name="TextBox 23"/>
            <p:cNvSpPr txBox="1"/>
            <p:nvPr/>
          </p:nvSpPr>
          <p:spPr>
            <a:xfrm>
              <a:off x="8100392" y="3645024"/>
              <a:ext cx="864096" cy="369332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~1mm</a:t>
              </a:r>
              <a:endParaRPr lang="en-GB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60232" y="3356992"/>
              <a:ext cx="576064" cy="611491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Arrow Connector 26"/>
            <p:cNvCxnSpPr>
              <a:stCxn id="24" idx="1"/>
              <a:endCxn id="25" idx="3"/>
            </p:cNvCxnSpPr>
            <p:nvPr/>
          </p:nvCxnSpPr>
          <p:spPr>
            <a:xfrm flipH="1" flipV="1">
              <a:off x="7236296" y="3662738"/>
              <a:ext cx="864096" cy="166952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601576" y="2780928"/>
            <a:ext cx="2018637" cy="576064"/>
            <a:chOff x="6601576" y="2780928"/>
            <a:chExt cx="2018637" cy="576064"/>
          </a:xfrm>
        </p:grpSpPr>
        <p:sp>
          <p:nvSpPr>
            <p:cNvPr id="28" name="Rectangle 27"/>
            <p:cNvSpPr/>
            <p:nvPr/>
          </p:nvSpPr>
          <p:spPr>
            <a:xfrm>
              <a:off x="6601576" y="2780928"/>
              <a:ext cx="754247" cy="57606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28384" y="2924944"/>
              <a:ext cx="591829" cy="36933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~0.7</a:t>
              </a:r>
              <a:endParaRPr lang="en-GB" dirty="0"/>
            </a:p>
          </p:txBody>
        </p:sp>
        <p:cxnSp>
          <p:nvCxnSpPr>
            <p:cNvPr id="31" name="Straight Arrow Connector 30"/>
            <p:cNvCxnSpPr>
              <a:endCxn id="28" idx="3"/>
            </p:cNvCxnSpPr>
            <p:nvPr/>
          </p:nvCxnSpPr>
          <p:spPr>
            <a:xfrm flipH="1" flipV="1">
              <a:off x="7355823" y="3068960"/>
              <a:ext cx="672561" cy="3600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658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luminosity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7272808" cy="146875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…for a given energy, tunnel radius and power dissipation, effectively depends on what kind of a beam-beam parameter we can reach (the beam-beam limit).</a:t>
            </a:r>
          </a:p>
          <a:p>
            <a:r>
              <a:rPr lang="en-US" dirty="0" smtClean="0"/>
              <a:t>Extrapolating from LEP we get the following (</a:t>
            </a:r>
            <a:r>
              <a:rPr lang="en-US" dirty="0" smtClean="0">
                <a:solidFill>
                  <a:srgbClr val="FF0000"/>
                </a:solidFill>
              </a:rPr>
              <a:t>together with the expected luminosities for the ILC and CLIC</a:t>
            </a:r>
            <a:r>
              <a:rPr lang="en-US" dirty="0" smtClean="0"/>
              <a:t>):</a:t>
            </a:r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33898"/>
              </p:ext>
            </p:extLst>
          </p:nvPr>
        </p:nvGraphicFramePr>
        <p:xfrm>
          <a:off x="607318" y="2484908"/>
          <a:ext cx="8352928" cy="43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52320" y="2420887"/>
            <a:ext cx="1584176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TLEP: </a:t>
            </a:r>
          </a:p>
          <a:p>
            <a:r>
              <a:rPr lang="el-GR" dirty="0" smtClean="0"/>
              <a:t>ρ</a:t>
            </a:r>
            <a:r>
              <a:rPr lang="en-US" dirty="0" smtClean="0"/>
              <a:t> = 9000km</a:t>
            </a:r>
          </a:p>
          <a:p>
            <a:r>
              <a:rPr lang="en-US" dirty="0" smtClean="0"/>
              <a:t>P</a:t>
            </a:r>
            <a:r>
              <a:rPr lang="en-US" baseline="-25000" dirty="0" smtClean="0"/>
              <a:t>SR </a:t>
            </a:r>
            <a:r>
              <a:rPr lang="en-US" dirty="0" smtClean="0"/>
              <a:t>= 100MW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6409903"/>
            <a:ext cx="4604270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Caveat: provided no Beamstrahlung limitations</a:t>
            </a:r>
            <a:endParaRPr lang="en-GB" dirty="0"/>
          </a:p>
        </p:txBody>
      </p:sp>
      <p:sp>
        <p:nvSpPr>
          <p:cNvPr id="8" name="TextBox 1"/>
          <p:cNvSpPr txBox="1"/>
          <p:nvPr/>
        </p:nvSpPr>
        <p:spPr>
          <a:xfrm>
            <a:off x="0" y="5701333"/>
            <a:ext cx="1619672" cy="115666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My own extrapolation – not endorsed by  TLEP</a:t>
            </a:r>
            <a:endParaRPr lang="en-GB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771800" y="3356992"/>
            <a:ext cx="62549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TLEP</a:t>
            </a:r>
            <a:endParaRPr lang="en-GB" dirty="0"/>
          </a:p>
        </p:txBody>
      </p:sp>
      <p:cxnSp>
        <p:nvCxnSpPr>
          <p:cNvPr id="12" name="Straight Arrow Connector 11"/>
          <p:cNvCxnSpPr>
            <a:stCxn id="7" idx="2"/>
          </p:cNvCxnSpPr>
          <p:nvPr/>
        </p:nvCxnSpPr>
        <p:spPr>
          <a:xfrm flipH="1">
            <a:off x="2627784" y="3726324"/>
            <a:ext cx="456762" cy="2787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02492" y="3851756"/>
            <a:ext cx="46108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ILC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397292" y="4221088"/>
            <a:ext cx="456762" cy="27874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86668" y="3923764"/>
            <a:ext cx="58702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CLIC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680178" y="4293096"/>
            <a:ext cx="0" cy="29267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4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Beamstrahlung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26200"/>
            <a:ext cx="7272808" cy="1368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Beamstrahlung is the effect of an incoming electron radiating a hard photon in the presence of the electric field of the opposing beam. In circular colliders this might affect beam lifetimes. In linear colliders it smears the beam energy.</a:t>
            </a:r>
            <a:endParaRPr lang="en-GB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17" y="2132856"/>
            <a:ext cx="402204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400454"/>
            <a:ext cx="324036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If the number of photons above the momentum acceptance of the machine radiated in every collision is high, the beam lifetime suffers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884368" y="2394352"/>
            <a:ext cx="811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M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Zanetti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7361" y="5013176"/>
            <a:ext cx="3640757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effect of beamstrahlung is very strong in linear colliders and it results in smearing the beam energy</a:t>
            </a:r>
            <a:endParaRPr lang="en-GB" dirty="0"/>
          </a:p>
        </p:txBody>
      </p:sp>
      <p:pic>
        <p:nvPicPr>
          <p:cNvPr id="8" name="Picture 7" descr="EnergySpread_LEP3vsIL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60307"/>
            <a:ext cx="2971800" cy="214901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427984" y="3068960"/>
            <a:ext cx="499377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 flipH="1">
            <a:off x="4427984" y="5373216"/>
            <a:ext cx="499377" cy="186407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419872" y="3959478"/>
            <a:ext cx="811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M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Zanetti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092280" y="2708920"/>
            <a:ext cx="0" cy="1656184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07141" y="2737495"/>
            <a:ext cx="940598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Momentum acceptance</a:t>
            </a:r>
            <a:endParaRPr lang="en-GB" sz="1200" dirty="0"/>
          </a:p>
        </p:txBody>
      </p:sp>
      <p:sp>
        <p:nvSpPr>
          <p:cNvPr id="15" name="Right Arrow 14"/>
          <p:cNvSpPr/>
          <p:nvPr/>
        </p:nvSpPr>
        <p:spPr>
          <a:xfrm>
            <a:off x="6747739" y="2852936"/>
            <a:ext cx="344541" cy="216024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23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Beamstrahlung mitigation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mitigation possibilities against low lifetimes due to beamstrahlung are:</a:t>
            </a:r>
          </a:p>
          <a:p>
            <a:pPr lvl="1"/>
            <a:r>
              <a:rPr lang="en-US" dirty="0" smtClean="0"/>
              <a:t>High momentum acceptance</a:t>
            </a:r>
          </a:p>
          <a:p>
            <a:pPr lvl="1"/>
            <a:r>
              <a:rPr lang="en-US" dirty="0" smtClean="0"/>
              <a:t>Very flat beams (high ratio of horizontal to vertical emittance)</a:t>
            </a:r>
          </a:p>
          <a:p>
            <a:pPr lvl="1"/>
            <a:r>
              <a:rPr lang="en-US" dirty="0" smtClean="0"/>
              <a:t>High top-up rate</a:t>
            </a:r>
          </a:p>
          <a:p>
            <a:pPr lvl="1"/>
            <a:r>
              <a:rPr lang="en-US" dirty="0" smtClean="0"/>
              <a:t>Charge compensation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28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issues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255163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TLEP energy loss per turn @ 175GeV: 9GeV</a:t>
            </a:r>
          </a:p>
          <a:p>
            <a:r>
              <a:rPr lang="en-US" dirty="0" smtClean="0"/>
              <a:t>Choice of frequency: 700-800MHz</a:t>
            </a:r>
          </a:p>
          <a:p>
            <a:r>
              <a:rPr lang="en-US" dirty="0" smtClean="0"/>
              <a:t>Choice of accelerating gradient: 20MV/m dictated by efficiency (up to 35MV/m possible)</a:t>
            </a:r>
          </a:p>
          <a:p>
            <a:r>
              <a:rPr lang="en-US" dirty="0" smtClean="0"/>
              <a:t>Total length of RF system: 900m (LEP2 850m)</a:t>
            </a:r>
          </a:p>
          <a:p>
            <a:r>
              <a:rPr lang="en-US" dirty="0" smtClean="0"/>
              <a:t>Total accelerating power: 12GV (@175GeV)</a:t>
            </a:r>
          </a:p>
          <a:p>
            <a:r>
              <a:rPr lang="en-US" dirty="0" smtClean="0"/>
              <a:t>Working on a preliminary power estimate</a:t>
            </a:r>
          </a:p>
          <a:p>
            <a:endParaRPr lang="en-GB" dirty="0"/>
          </a:p>
        </p:txBody>
      </p:sp>
      <p:pic>
        <p:nvPicPr>
          <p:cNvPr id="4" name="Picture 203" descr="C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4208512"/>
            <a:ext cx="3882583" cy="2244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5962" y="6505599"/>
            <a:ext cx="2098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BNL 5-cell 700 MHz cavity</a:t>
            </a:r>
            <a:endParaRPr lang="en-US" sz="1400" dirty="0"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997764"/>
              </p:ext>
            </p:extLst>
          </p:nvPr>
        </p:nvGraphicFramePr>
        <p:xfrm>
          <a:off x="251520" y="4208512"/>
          <a:ext cx="4365585" cy="174702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419422"/>
                <a:gridCol w="1521142"/>
                <a:gridCol w="1425021"/>
              </a:tblGrid>
              <a:tr h="3494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TLEP 120</a:t>
                      </a:r>
                      <a:endParaRPr lang="en-GB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TLEP 175</a:t>
                      </a:r>
                      <a:endParaRPr lang="en-GB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94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RF systems</a:t>
                      </a:r>
                      <a:endParaRPr lang="en-GB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173-185 MW</a:t>
                      </a:r>
                      <a:endParaRPr lang="en-GB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494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cryogenics</a:t>
                      </a:r>
                      <a:endParaRPr lang="en-GB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34 MW</a:t>
                      </a:r>
                      <a:endParaRPr lang="en-GB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494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top-up ring</a:t>
                      </a:r>
                      <a:endParaRPr lang="en-GB" sz="16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 MW</a:t>
                      </a:r>
                      <a:endParaRPr lang="en-GB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 MW</a:t>
                      </a:r>
                      <a:endParaRPr lang="en-GB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94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Total RF</a:t>
                      </a:r>
                      <a:endParaRPr lang="en-GB" sz="16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~220 </a:t>
                      </a:r>
                      <a:r>
                        <a:rPr lang="en-GB" sz="1600" dirty="0">
                          <a:effectLst/>
                        </a:rPr>
                        <a:t>MW</a:t>
                      </a:r>
                      <a:endParaRPr lang="en-GB" sz="16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~220 </a:t>
                      </a:r>
                      <a:r>
                        <a:rPr lang="en-GB" sz="1600" dirty="0">
                          <a:effectLst/>
                        </a:rPr>
                        <a:t>MW</a:t>
                      </a:r>
                      <a:endParaRPr lang="en-GB" sz="16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3707740"/>
            <a:ext cx="4392488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Preliminary power consumption RF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9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size for a circular collider?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Luminosity:</a:t>
            </a:r>
          </a:p>
          <a:p>
            <a:pPr lvl="1"/>
            <a:r>
              <a:rPr lang="en-US" dirty="0" smtClean="0"/>
              <a:t>There is a relationship between luminosity and bending radius – so the bigger the better</a:t>
            </a:r>
          </a:p>
          <a:p>
            <a:pPr lvl="1"/>
            <a:r>
              <a:rPr lang="en-US" dirty="0" smtClean="0"/>
              <a:t>(this relationship is not so straightforward due to the interplay between radius and beam-beam limit)</a:t>
            </a:r>
          </a:p>
          <a:p>
            <a:r>
              <a:rPr lang="en-US" dirty="0" smtClean="0"/>
              <a:t>Energy reach:</a:t>
            </a:r>
          </a:p>
          <a:p>
            <a:pPr lvl="1"/>
            <a:r>
              <a:rPr lang="en-US" dirty="0" smtClean="0"/>
              <a:t>Here size really matters</a:t>
            </a:r>
          </a:p>
          <a:p>
            <a:pPr lvl="2"/>
            <a:r>
              <a:rPr lang="en-US" dirty="0" smtClean="0"/>
              <a:t>A 80km ring can reach the </a:t>
            </a:r>
            <a:r>
              <a:rPr lang="en-US" dirty="0" err="1" smtClean="0"/>
              <a:t>ttbar</a:t>
            </a:r>
            <a:r>
              <a:rPr lang="en-US" dirty="0" smtClean="0"/>
              <a:t> threshold of 350GeV</a:t>
            </a:r>
          </a:p>
          <a:p>
            <a:pPr lvl="2"/>
            <a:r>
              <a:rPr lang="en-US" dirty="0" smtClean="0"/>
              <a:t>A 27km ring can reach the ZH threshold at 240GeV</a:t>
            </a:r>
          </a:p>
          <a:p>
            <a:r>
              <a:rPr lang="en-US" dirty="0" smtClean="0"/>
              <a:t>Our strategy:</a:t>
            </a:r>
          </a:p>
          <a:p>
            <a:pPr lvl="1"/>
            <a:r>
              <a:rPr lang="en-US" dirty="0" smtClean="0"/>
              <a:t>Aim for TLEP in a new tunnel which will later house a very high energy </a:t>
            </a:r>
            <a:r>
              <a:rPr lang="en-US" dirty="0" err="1" smtClean="0"/>
              <a:t>pp</a:t>
            </a:r>
            <a:r>
              <a:rPr lang="en-US" dirty="0" smtClean="0"/>
              <a:t> collider</a:t>
            </a:r>
          </a:p>
          <a:p>
            <a:pPr lvl="1"/>
            <a:r>
              <a:rPr lang="en-US" dirty="0" smtClean="0"/>
              <a:t>LEP3 is a backup in case of severe financial limitations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81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3 - Microsoft PowerPoint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4" t="39707" r="10353" b="41392"/>
          <a:stretch/>
        </p:blipFill>
        <p:spPr>
          <a:xfrm>
            <a:off x="596211" y="1931014"/>
            <a:ext cx="8080245" cy="1858026"/>
          </a:xfrm>
          <a:prstGeom prst="rect">
            <a:avLst/>
          </a:prstGeom>
        </p:spPr>
      </p:pic>
      <p:pic>
        <p:nvPicPr>
          <p:cNvPr id="2" name="Picture 2" descr="\\cern.ch\dfs\Users\m\mike\Documents\MyDocs\LEP3\TLEP_HWZt_logo_502x5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49" y="784757"/>
            <a:ext cx="5452555" cy="54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0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TLEP : a unique Higgs Factory … and much more !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7" name="Oval 6"/>
          <p:cNvSpPr/>
          <p:nvPr/>
        </p:nvSpPr>
        <p:spPr>
          <a:xfrm>
            <a:off x="2362200" y="2847255"/>
            <a:ext cx="3663785" cy="149614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369168" y="2811643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09128" y="2661373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95392" y="2572665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397" y="2275931"/>
            <a:ext cx="50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PSB</a:t>
            </a:r>
            <a:endParaRPr lang="en-GB" sz="12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4203" y="2352131"/>
            <a:ext cx="1152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 (0.6 km)</a:t>
            </a:r>
            <a:endParaRPr lang="en-GB" sz="14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5284" y="2551875"/>
            <a:ext cx="1272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SPS (6.9 km)</a:t>
            </a:r>
            <a:endParaRPr lang="en-GB" sz="14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33494" y="3933056"/>
            <a:ext cx="6211114" cy="30963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8356" y="2286000"/>
            <a:ext cx="126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+mn-lt"/>
              </a:rPr>
              <a:t>LHC (26.7 km)</a:t>
            </a:r>
            <a:endParaRPr lang="en-GB" sz="14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362200" y="2819400"/>
            <a:ext cx="3663784" cy="1480303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9340" y="6085745"/>
            <a:ext cx="21191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+mn-lt"/>
              </a:rPr>
              <a:t>TLEP </a:t>
            </a:r>
            <a:r>
              <a:rPr lang="en-US" sz="2000" b="1" dirty="0" smtClean="0">
                <a:solidFill>
                  <a:srgbClr val="0000CC"/>
                </a:solidFill>
                <a:latin typeface="+mn-lt"/>
              </a:rPr>
              <a:t>: </a:t>
            </a:r>
            <a:r>
              <a:rPr lang="en-US" sz="2000" b="1" i="1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+mn-lt"/>
              </a:rPr>
              <a:t>e</a:t>
            </a:r>
            <a:r>
              <a:rPr lang="en-US" sz="2000" b="1" baseline="30000" dirty="0" err="1">
                <a:solidFill>
                  <a:srgbClr val="0000CC"/>
                </a:solidFill>
                <a:latin typeface="+mn-lt"/>
              </a:rPr>
              <a:t>+</a:t>
            </a:r>
            <a:r>
              <a:rPr lang="en-US" sz="2000" b="1" dirty="0" err="1">
                <a:solidFill>
                  <a:srgbClr val="0000CC"/>
                </a:solidFill>
                <a:latin typeface="+mn-lt"/>
              </a:rPr>
              <a:t>e</a:t>
            </a:r>
            <a:r>
              <a:rPr lang="en-US" sz="2000" b="1" baseline="30000" dirty="0">
                <a:solidFill>
                  <a:srgbClr val="0000CC"/>
                </a:solidFill>
                <a:latin typeface="+mn-lt"/>
              </a:rPr>
              <a:t>-</a:t>
            </a:r>
            <a:r>
              <a:rPr lang="en-US" sz="2000" b="1" dirty="0">
                <a:solidFill>
                  <a:srgbClr val="0000CC"/>
                </a:solidFill>
                <a:latin typeface="+mn-lt"/>
              </a:rPr>
              <a:t>, up to</a:t>
            </a:r>
          </a:p>
          <a:p>
            <a:r>
              <a:rPr lang="en-US" sz="2000" b="1" dirty="0">
                <a:solidFill>
                  <a:srgbClr val="0000CC"/>
                </a:solidFill>
                <a:latin typeface="+mn-lt"/>
              </a:rPr>
              <a:t>  </a:t>
            </a:r>
            <a:r>
              <a:rPr lang="en-US" sz="2000" b="1" dirty="0" smtClean="0">
                <a:solidFill>
                  <a:srgbClr val="0000CC"/>
                </a:solidFill>
                <a:latin typeface="+mn-lt"/>
              </a:rPr>
              <a:t>    √s ~</a:t>
            </a:r>
            <a:r>
              <a:rPr lang="en-US" sz="2000" b="1" dirty="0">
                <a:solidFill>
                  <a:srgbClr val="0000CC"/>
                </a:solidFill>
                <a:latin typeface="+mn-lt"/>
              </a:rPr>
              <a:t>350 </a:t>
            </a:r>
            <a:r>
              <a:rPr lang="en-US" sz="2000" b="1" dirty="0" err="1" smtClean="0">
                <a:solidFill>
                  <a:srgbClr val="0000CC"/>
                </a:solidFill>
                <a:latin typeface="+mn-lt"/>
              </a:rPr>
              <a:t>GeV</a:t>
            </a:r>
            <a:endParaRPr lang="en-US" sz="2000" b="1" dirty="0">
              <a:solidFill>
                <a:srgbClr val="0000CC"/>
              </a:solidFill>
              <a:latin typeface="+mn-lt"/>
            </a:endParaRPr>
          </a:p>
          <a:p>
            <a:r>
              <a:rPr lang="en-US" sz="2000" b="1" i="1" dirty="0">
                <a:solidFill>
                  <a:srgbClr val="0000CC"/>
                </a:solidFill>
                <a:latin typeface="+mn-lt"/>
              </a:rPr>
              <a:t>       </a:t>
            </a:r>
            <a:endParaRPr lang="en-US" sz="12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12866" y="3276600"/>
            <a:ext cx="1769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VHE-LHC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pp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, 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√s ~ 100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TeV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56010" y="3861048"/>
            <a:ext cx="6232614" cy="317766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62200" y="2873890"/>
            <a:ext cx="3663785" cy="1545710"/>
          </a:xfrm>
          <a:prstGeom prst="ellipse">
            <a:avLst/>
          </a:prstGeom>
          <a:noFill/>
          <a:ln w="508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8107" y="3086602"/>
            <a:ext cx="1693893" cy="96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LEP3 : </a:t>
            </a:r>
            <a:r>
              <a:rPr lang="en-US" sz="1600" b="1" dirty="0" err="1" smtClean="0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 err="1">
                <a:solidFill>
                  <a:srgbClr val="009900"/>
                </a:solidFill>
                <a:latin typeface="+mn-lt"/>
              </a:rPr>
              <a:t>+</a:t>
            </a:r>
            <a:r>
              <a:rPr lang="en-US" sz="1600" b="1" dirty="0" err="1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>
                <a:solidFill>
                  <a:srgbClr val="009900"/>
                </a:solidFill>
                <a:latin typeface="+mn-lt"/>
              </a:rPr>
              <a:t>-</a:t>
            </a:r>
            <a:r>
              <a:rPr lang="en-US" sz="1600" b="1" dirty="0">
                <a:solidFill>
                  <a:srgbClr val="009900"/>
                </a:solidFill>
                <a:latin typeface="+mn-lt"/>
              </a:rPr>
              <a:t>, </a:t>
            </a:r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up to </a:t>
            </a:r>
          </a:p>
          <a:p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     √s ~ 240 </a:t>
            </a:r>
            <a:r>
              <a:rPr lang="en-US" sz="1600" b="1" dirty="0" err="1">
                <a:solidFill>
                  <a:srgbClr val="009900"/>
                </a:solidFill>
                <a:latin typeface="+mn-lt"/>
              </a:rPr>
              <a:t>GeV</a:t>
            </a:r>
            <a:r>
              <a:rPr lang="en-US" sz="1600" b="1" dirty="0">
                <a:solidFill>
                  <a:srgbClr val="009900"/>
                </a:solidFill>
                <a:latin typeface="+mn-lt"/>
              </a:rPr>
              <a:t> </a:t>
            </a:r>
          </a:p>
          <a:p>
            <a:endParaRPr lang="en-US" sz="1050" b="1" baseline="30000" dirty="0">
              <a:solidFill>
                <a:srgbClr val="009900"/>
              </a:solidFill>
              <a:latin typeface="+mn-lt"/>
            </a:endParaRPr>
          </a:p>
          <a:p>
            <a:endParaRPr lang="en-US" sz="1050" b="1" baseline="30000" dirty="0">
              <a:solidFill>
                <a:srgbClr val="009900"/>
              </a:solidFill>
              <a:latin typeface="+mn-lt"/>
            </a:endParaRPr>
          </a:p>
          <a:p>
            <a:endParaRPr lang="en-US" sz="105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98356" y="2511623"/>
            <a:ext cx="1442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latin typeface="+mn-lt"/>
              </a:rPr>
              <a:t>HE-LHC (33 </a:t>
            </a:r>
            <a:r>
              <a:rPr lang="en-US" sz="1400" b="1" dirty="0" err="1">
                <a:solidFill>
                  <a:srgbClr val="FFC000"/>
                </a:solidFill>
                <a:latin typeface="+mn-lt"/>
              </a:rPr>
              <a:t>TeV</a:t>
            </a:r>
            <a:r>
              <a:rPr lang="en-US" sz="1400" b="1" dirty="0">
                <a:solidFill>
                  <a:srgbClr val="FFC000"/>
                </a:solidFill>
                <a:latin typeface="+mn-lt"/>
              </a:rPr>
              <a:t>) </a:t>
            </a:r>
            <a:endParaRPr lang="en-GB" sz="14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44437" y="1340768"/>
            <a:ext cx="1951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(CERN implementation)</a:t>
            </a:r>
            <a:endParaRPr lang="en-US" sz="14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2060848"/>
            <a:ext cx="11644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F</a:t>
            </a:r>
            <a:r>
              <a:rPr lang="en-US" sz="1100" dirty="0" smtClean="0">
                <a:solidFill>
                  <a:prstClr val="black"/>
                </a:solidFill>
              </a:rPr>
              <a:t>. Zimmermann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3981" y="1828800"/>
            <a:ext cx="1876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(9 </a:t>
            </a:r>
            <a:r>
              <a:rPr lang="en-US" sz="1600" dirty="0" err="1" smtClean="0">
                <a:latin typeface="+mn-lt"/>
              </a:rPr>
              <a:t>GeV</a:t>
            </a:r>
            <a:r>
              <a:rPr lang="en-US" sz="1600" dirty="0" smtClean="0">
                <a:latin typeface="+mn-lt"/>
              </a:rPr>
              <a:t> lost per turn)</a:t>
            </a:r>
            <a:endParaRPr lang="en-US" sz="1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With a new 80-100 km circular tunnel 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1600" dirty="0" smtClean="0"/>
              <a:t>TLEP Physics case : Precision measurements sensitive to multi-</a:t>
            </a:r>
            <a:r>
              <a:rPr lang="en-US" sz="1600" dirty="0" err="1" smtClean="0"/>
              <a:t>TeV</a:t>
            </a:r>
            <a:r>
              <a:rPr lang="en-US" sz="1600" dirty="0" smtClean="0"/>
              <a:t> New Physics</a:t>
            </a:r>
          </a:p>
          <a:p>
            <a:pPr lvl="2"/>
            <a:r>
              <a:rPr lang="en-US" sz="1600" dirty="0" err="1" smtClean="0"/>
              <a:t>TeraZ</a:t>
            </a:r>
            <a:r>
              <a:rPr lang="en-US" sz="1600" dirty="0"/>
              <a:t> </a:t>
            </a:r>
            <a:r>
              <a:rPr lang="en-US" sz="1600" dirty="0" smtClean="0"/>
              <a:t>(√</a:t>
            </a:r>
            <a:r>
              <a:rPr lang="en-US" sz="1600" dirty="0" err="1" smtClean="0"/>
              <a:t>s~m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), </a:t>
            </a:r>
            <a:r>
              <a:rPr lang="en-US" sz="1600" dirty="0" err="1" smtClean="0"/>
              <a:t>MegaW</a:t>
            </a:r>
            <a:r>
              <a:rPr lang="en-US" sz="1600" dirty="0" smtClean="0"/>
              <a:t> (√s~2m</a:t>
            </a:r>
            <a:r>
              <a:rPr lang="en-US" sz="1600" baseline="-25000" dirty="0" smtClean="0"/>
              <a:t>W</a:t>
            </a:r>
            <a:r>
              <a:rPr lang="en-US" sz="1600" dirty="0" smtClean="0"/>
              <a:t>), Higgs Factory (√s~240 </a:t>
            </a:r>
            <a:r>
              <a:rPr lang="en-US" sz="1600" dirty="0" err="1" smtClean="0"/>
              <a:t>GeV</a:t>
            </a:r>
            <a:r>
              <a:rPr lang="en-US" sz="1600" dirty="0" smtClean="0"/>
              <a:t>), top (√s~350 </a:t>
            </a:r>
            <a:r>
              <a:rPr lang="en-US" sz="1600" dirty="0" err="1" smtClean="0"/>
              <a:t>GeV</a:t>
            </a:r>
            <a:r>
              <a:rPr lang="en-US" sz="1600" dirty="0" smtClean="0"/>
              <a:t>)</a:t>
            </a:r>
          </a:p>
          <a:p>
            <a:pPr lvl="3"/>
            <a:r>
              <a:rPr lang="en-US" sz="1600" dirty="0" smtClean="0"/>
              <a:t>With luminosity 20-1000 × larger than projects of similar timescale and cost</a:t>
            </a:r>
          </a:p>
          <a:p>
            <a:pPr lvl="1"/>
            <a:r>
              <a:rPr lang="en-US" sz="1600" dirty="0" smtClean="0"/>
              <a:t>Followed by VHE-LHC : Direct search for New Physics in the 10-100 </a:t>
            </a:r>
            <a:r>
              <a:rPr lang="en-US" sz="1600" dirty="0" err="1" smtClean="0"/>
              <a:t>TeV</a:t>
            </a:r>
            <a:r>
              <a:rPr lang="en-US" sz="1600" dirty="0" smtClean="0"/>
              <a:t> range</a:t>
            </a:r>
          </a:p>
          <a:p>
            <a:pPr lvl="2"/>
            <a:r>
              <a:rPr lang="en-US" sz="1600" dirty="0" smtClean="0"/>
              <a:t>√s ~ 100 </a:t>
            </a:r>
            <a:r>
              <a:rPr lang="en-US" sz="1600" dirty="0" err="1" smtClean="0"/>
              <a:t>TeV</a:t>
            </a:r>
            <a:r>
              <a:rPr lang="en-US" sz="1600" dirty="0" smtClean="0"/>
              <a:t> (with 20T magnets)</a:t>
            </a:r>
          </a:p>
          <a:p>
            <a:pPr lvl="3"/>
            <a:r>
              <a:rPr lang="en-US" sz="1600" dirty="0" smtClean="0"/>
              <a:t>Also allows the HHH coupling to be measured to a few %</a:t>
            </a:r>
            <a:endParaRPr lang="en-US" sz="1600" dirty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57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HE_LHC%20option3_80km_UnderLake.pdf"/>
          <p:cNvPicPr/>
          <p:nvPr/>
        </p:nvPicPr>
        <p:blipFill>
          <a:blip r:embed="rId2" cstate="print"/>
          <a:srcRect l="535" t="6667" r="2890"/>
          <a:stretch>
            <a:fillRect/>
          </a:stretch>
        </p:blipFill>
        <p:spPr>
          <a:xfrm>
            <a:off x="-11689" y="697785"/>
            <a:ext cx="9144000" cy="6172200"/>
          </a:xfrm>
          <a:prstGeom prst="rect">
            <a:avLst/>
          </a:prstGeom>
        </p:spPr>
      </p:pic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799307"/>
            <a:ext cx="5332710" cy="923330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«</a:t>
            </a:r>
            <a:r>
              <a:rPr lang="fr-CH" sz="1800" b="1" i="1" dirty="0" err="1">
                <a:solidFill>
                  <a:srgbClr val="00B050"/>
                </a:solidFill>
                <a:latin typeface="+mn-lt"/>
              </a:rPr>
              <a:t>Pre-Feasibility</a:t>
            </a: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fr-CH" sz="1800" b="1" i="1" dirty="0" err="1">
                <a:solidFill>
                  <a:srgbClr val="00B050"/>
                </a:solidFill>
                <a:latin typeface="+mn-lt"/>
              </a:rPr>
              <a:t>Study</a:t>
            </a: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 for an 80-km tunnel </a:t>
            </a:r>
            <a:r>
              <a:rPr lang="fr-CH" sz="1800" b="1" i="1" dirty="0" err="1">
                <a:solidFill>
                  <a:srgbClr val="00B050"/>
                </a:solidFill>
                <a:latin typeface="+mn-lt"/>
              </a:rPr>
              <a:t>at</a:t>
            </a: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 CERN»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John Osborne and Caroline </a:t>
            </a:r>
            <a:r>
              <a:rPr lang="fr-CH" sz="1800" b="1" i="1" dirty="0" err="1">
                <a:solidFill>
                  <a:srgbClr val="00B050"/>
                </a:solidFill>
                <a:latin typeface="+mn-lt"/>
              </a:rPr>
              <a:t>Waaijer</a:t>
            </a: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CERN, ARUP &amp; GADZ,  </a:t>
            </a:r>
            <a:r>
              <a:rPr lang="fr-CH" sz="1800" b="1" i="1" dirty="0" err="1">
                <a:solidFill>
                  <a:srgbClr val="00B050"/>
                </a:solidFill>
                <a:latin typeface="+mn-lt"/>
              </a:rPr>
              <a:t>submitted</a:t>
            </a:r>
            <a:r>
              <a:rPr lang="fr-CH" sz="1800" b="1" i="1" dirty="0">
                <a:solidFill>
                  <a:srgbClr val="00B050"/>
                </a:solidFill>
                <a:latin typeface="+mn-lt"/>
              </a:rPr>
              <a:t> to ESPG</a:t>
            </a:r>
            <a:endParaRPr lang="en-US" sz="1800" b="1" i="1" dirty="0" err="1">
              <a:solidFill>
                <a:srgbClr val="00B05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679" y="62191"/>
            <a:ext cx="85065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+mj-lt"/>
                <a:cs typeface="Calibri" pitchFamily="34" charset="0"/>
              </a:rPr>
              <a:t>80-km tunnel in Geneva area – “best” option</a:t>
            </a:r>
            <a:endParaRPr lang="en-GB" sz="3200" b="1" dirty="0">
              <a:solidFill>
                <a:srgbClr val="0000FF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70597" y="3240048"/>
            <a:ext cx="3600400" cy="36004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70997" y="4424144"/>
            <a:ext cx="1415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even better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100 km?</a:t>
            </a:r>
            <a:endParaRPr lang="en-GB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69" y="1064623"/>
            <a:ext cx="7228167" cy="4740641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At these luminosities, beam lifetime ~ 15 minutes (</a:t>
            </a:r>
            <a:r>
              <a:rPr lang="en-US" sz="2000" dirty="0" err="1" smtClean="0"/>
              <a:t>Bhabha</a:t>
            </a:r>
            <a:r>
              <a:rPr lang="en-US" sz="2000" dirty="0" smtClean="0"/>
              <a:t> scattering)</a:t>
            </a:r>
          </a:p>
          <a:p>
            <a:pPr lvl="1"/>
            <a:r>
              <a:rPr lang="en-US" sz="1600" dirty="0" smtClean="0"/>
              <a:t>Solution : double ring and continuous top-up injection, as at PEP-II</a:t>
            </a:r>
          </a:p>
          <a:p>
            <a:pPr lvl="2"/>
            <a:r>
              <a:rPr lang="en-US" sz="1600" dirty="0"/>
              <a:t>Note : Soon to be </a:t>
            </a:r>
            <a:r>
              <a:rPr lang="en-US" sz="1600" dirty="0" smtClean="0"/>
              <a:t>realized </a:t>
            </a:r>
            <a:r>
              <a:rPr lang="en-US" sz="1600" dirty="0"/>
              <a:t>at Super-KEKB, beam lifetime ~ 5 </a:t>
            </a:r>
            <a:r>
              <a:rPr lang="en-US" sz="1600" dirty="0" smtClean="0"/>
              <a:t>minutes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4"/>
            <a:r>
              <a:rPr lang="en-US" sz="1600" dirty="0" smtClean="0"/>
              <a:t>                                                                                Top-up injection : Schematic cycle </a:t>
            </a:r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4"/>
            <a:r>
              <a:rPr lang="en-US" sz="1600" dirty="0" smtClean="0"/>
              <a:t>(Provisional logo)</a:t>
            </a:r>
          </a:p>
          <a:p>
            <a:pPr lvl="4"/>
            <a:r>
              <a:rPr lang="en-US" sz="1600" dirty="0" smtClean="0"/>
              <a:t>Contest to be organized !</a:t>
            </a: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lifetime at TLEP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429" y="2492896"/>
            <a:ext cx="840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A. Blondel</a:t>
            </a:r>
            <a:endParaRPr lang="en-GB" sz="1100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468" y="2416058"/>
            <a:ext cx="5236332" cy="2525110"/>
            <a:chOff x="21468" y="1984010"/>
            <a:chExt cx="5236332" cy="252511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68" y="1984010"/>
              <a:ext cx="5236332" cy="2525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3657600" y="3875690"/>
              <a:ext cx="3048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6" name="Picture 55" descr="topu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20" y="3581400"/>
            <a:ext cx="4370179" cy="26508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8" name="Picture 57" descr="LEP3_logo_colou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000" y="4648200"/>
            <a:ext cx="1621148" cy="15240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914400" y="4796135"/>
            <a:ext cx="9144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2"/>
                </a:solidFill>
                <a:latin typeface="+mn-lt"/>
                <a:ea typeface="SimSun-ExtB"/>
                <a:cs typeface="Trebuchet MS"/>
              </a:rPr>
              <a:t>TLEP</a:t>
            </a:r>
            <a:endParaRPr lang="en-US" sz="2600" dirty="0">
              <a:solidFill>
                <a:schemeClr val="bg2"/>
              </a:solidFill>
              <a:latin typeface="+mn-lt"/>
              <a:ea typeface="SimSun-ExtB"/>
              <a:cs typeface="Trebuchet M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979599" y="3327605"/>
            <a:ext cx="11644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F</a:t>
            </a:r>
            <a:r>
              <a:rPr lang="en-US" sz="1100" dirty="0" smtClean="0">
                <a:solidFill>
                  <a:prstClr val="black"/>
                </a:solidFill>
              </a:rPr>
              <a:t>. Zimmermann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2148" y="5910590"/>
            <a:ext cx="10470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M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Koratzinos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21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consumption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TLEP would consume a bit more than the current contract of CERN with </a:t>
            </a:r>
            <a:r>
              <a:rPr lang="en-US" dirty="0" err="1" smtClean="0"/>
              <a:t>EdF</a:t>
            </a:r>
            <a:r>
              <a:rPr lang="en-US" dirty="0" smtClean="0"/>
              <a:t> (200MW), but would produce more Higgs particles per watt than any other similar project</a:t>
            </a:r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241404"/>
              </p:ext>
            </p:extLst>
          </p:nvPr>
        </p:nvGraphicFramePr>
        <p:xfrm>
          <a:off x="4211960" y="3140968"/>
          <a:ext cx="3553578" cy="2808312"/>
        </p:xfrm>
        <a:graphic>
          <a:graphicData uri="http://schemas.openxmlformats.org/drawingml/2006/table">
            <a:tbl>
              <a:tblPr firstRow="1" firstCol="1" bandRow="1"/>
              <a:tblGrid>
                <a:gridCol w="2336547"/>
                <a:gridCol w="1217031"/>
              </a:tblGrid>
              <a:tr h="30490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i="1" dirty="0">
                          <a:effectLst/>
                          <a:latin typeface="Times New Roman"/>
                          <a:ea typeface="Times New Roman"/>
                        </a:rPr>
                        <a:t>Power consumption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/>
                          <a:ea typeface="Times New Roman"/>
                        </a:rPr>
                        <a:t>TLEP 175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RF including cryo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230MW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cooling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Times New Roman"/>
                          <a:ea typeface="Times New Roman"/>
                        </a:rPr>
                        <a:t>~5MW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ventilation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27MW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Magnet system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14MW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experiments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25MW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General services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15MW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Polariz. wigglers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/>
                          <a:ea typeface="Times New Roman"/>
                        </a:rPr>
                        <a:t>–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Times New Roman"/>
                          <a:ea typeface="Times New Roman"/>
                        </a:rPr>
                        <a:t>Total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/>
                          <a:ea typeface="Times New Roman"/>
                        </a:rPr>
                        <a:t>~</a:t>
                      </a:r>
                      <a:r>
                        <a:rPr lang="en-GB" sz="1600" dirty="0" smtClean="0">
                          <a:effectLst/>
                          <a:latin typeface="Times New Roman"/>
                          <a:ea typeface="Times New Roman"/>
                        </a:rPr>
                        <a:t>320MW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64088" y="2748270"/>
            <a:ext cx="20162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Very preliminary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0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TLEP Physics </a:t>
            </a:r>
            <a:r>
              <a:rPr lang="en-US" sz="2800" dirty="0"/>
              <a:t>case as a Higgs </a:t>
            </a:r>
            <a:r>
              <a:rPr lang="en-US" sz="2800" dirty="0" smtClean="0"/>
              <a:t>Factory</a:t>
            </a:r>
            <a:endParaRPr lang="en-US" sz="2800" dirty="0"/>
          </a:p>
        </p:txBody>
      </p:sp>
      <p:pic>
        <p:nvPicPr>
          <p:cNvPr id="7" name="Content Placeholder 6" descr="HF201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11" b="-751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J. Ellis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143000"/>
            <a:ext cx="68594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Summary of the ICFA Higgs Factory Workshop (FNAL, Nov. 2012)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600200" y="927100"/>
            <a:ext cx="2209800" cy="54737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641725" y="927100"/>
            <a:ext cx="3368675" cy="5473700"/>
          </a:xfrm>
          <a:prstGeom prst="ellips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858000" y="927100"/>
            <a:ext cx="2133600" cy="54737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620000" y="5943600"/>
            <a:ext cx="1312863" cy="904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>
                <a:solidFill>
                  <a:srgbClr val="FFFF00"/>
                </a:solidFill>
              </a:rPr>
              <a:t>Best</a:t>
            </a:r>
          </a:p>
          <a:p>
            <a:pPr algn="ctr" eaLnBrk="1" hangingPunct="1">
              <a:buFontTx/>
              <a:buNone/>
            </a:pPr>
            <a:r>
              <a:rPr lang="en-US" sz="2400" b="0" dirty="0">
                <a:solidFill>
                  <a:srgbClr val="FFFF00"/>
                </a:solidFill>
              </a:rPr>
              <a:t>precision</a:t>
            </a:r>
          </a:p>
        </p:txBody>
      </p:sp>
    </p:spTree>
    <p:extLst>
      <p:ext uri="{BB962C8B-B14F-4D97-AF65-F5344CB8AC3E}">
        <p14:creationId xmlns:p14="http://schemas.microsoft.com/office/powerpoint/2010/main" val="334162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/>
              <a:t>T</a:t>
            </a:r>
            <a:r>
              <a:rPr lang="en-US" sz="1600" dirty="0" smtClean="0"/>
              <a:t>otal width fixed to the sum of the visible partial widths + correction  </a:t>
            </a:r>
            <a:r>
              <a:rPr lang="en-US" sz="1400" b="0" dirty="0" smtClean="0">
                <a:solidFill>
                  <a:schemeClr val="tx1"/>
                </a:solidFill>
              </a:rPr>
              <a:t>(</a:t>
            </a:r>
            <a:r>
              <a:rPr lang="en-US" sz="1400" b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 smtClean="0">
                <a:solidFill>
                  <a:schemeClr val="tx1"/>
                </a:solidFill>
              </a:rPr>
              <a:t>g/g ~ 1/2 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 smtClean="0">
                <a:solidFill>
                  <a:schemeClr val="tx1"/>
                </a:solidFill>
              </a:rPr>
              <a:t>BR/BR)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ILC250 would complement LHC (esp. for </a:t>
            </a:r>
            <a:r>
              <a:rPr lang="en-US" sz="1500" dirty="0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smtClean="0"/>
              <a:t>H </a:t>
            </a:r>
            <a:r>
              <a:rPr lang="en-US" sz="1400" dirty="0" smtClean="0"/>
              <a:t>,</a:t>
            </a:r>
            <a:r>
              <a:rPr lang="en-US" sz="1500" baseline="-25000" dirty="0" smtClean="0"/>
              <a:t> </a:t>
            </a:r>
            <a:r>
              <a:rPr lang="en-US" sz="1500" dirty="0" err="1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err="1" smtClean="0"/>
              <a:t>inv</a:t>
            </a:r>
            <a:r>
              <a:rPr lang="en-US" sz="1500" baseline="-25000" dirty="0" smtClean="0"/>
              <a:t> </a:t>
            </a:r>
            <a:r>
              <a:rPr lang="en-US" sz="1500" dirty="0" smtClean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Hcc</a:t>
            </a:r>
            <a:r>
              <a:rPr lang="en-US" sz="1500" dirty="0" smtClean="0"/>
              <a:t> </a:t>
            </a:r>
            <a:r>
              <a:rPr lang="en-US" sz="1500" dirty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Hbb</a:t>
            </a:r>
            <a:r>
              <a:rPr lang="en-US" sz="1500" dirty="0" smtClean="0"/>
              <a:t>)</a:t>
            </a:r>
            <a:endParaRPr lang="en-US" sz="1500" dirty="0"/>
          </a:p>
          <a:p>
            <a:pPr lvl="1"/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TLEP physics case as a Higgs factory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562322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Equation" r:id="rId4" imgW="3238500" imgH="228600" progId="Equation.3">
                  <p:embed/>
                </p:oleObj>
              </mc:Choice>
              <mc:Fallback>
                <p:oleObj name="Equation" r:id="rId4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90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/>
              <a:t>Total width fixed to the sum of the visible partial widths + correction  </a:t>
            </a:r>
            <a:r>
              <a:rPr lang="en-US" sz="1400" b="0" dirty="0">
                <a:solidFill>
                  <a:schemeClr val="tx1"/>
                </a:solidFill>
              </a:rPr>
              <a:t>(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g/g ~ 1/2 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BR/BR)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ILC250/350 would further complement LHC, but does not cover the physics case</a:t>
            </a:r>
            <a:endParaRPr lang="en-US" sz="1500" dirty="0"/>
          </a:p>
          <a:p>
            <a:pPr lvl="1"/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TLEP physics case as a Higgs factory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ILC350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05000"/>
            <a:ext cx="5714999" cy="3875688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329302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30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/>
              <a:t>Total width fixed to the sum of the visible partial widths + correction  </a:t>
            </a:r>
            <a:r>
              <a:rPr lang="en-US" sz="1400" b="0" dirty="0">
                <a:solidFill>
                  <a:schemeClr val="tx1"/>
                </a:solidFill>
              </a:rPr>
              <a:t>(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g/g ~ 1/2 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BR/BR)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LEP3 would be an advantageous back-up : larger </a:t>
            </a:r>
            <a:r>
              <a:rPr lang="en-US" sz="1500" dirty="0" err="1" smtClean="0"/>
              <a:t>lumi</a:t>
            </a:r>
            <a:r>
              <a:rPr lang="en-US" sz="1500" dirty="0" smtClean="0"/>
              <a:t>, several IPs, smaller cost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TLEP physics case as a Higgs factory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LEP3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15000" cy="387568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279583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33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/>
              <a:t>Total width fixed to the sum of the visible partial widths + correction  </a:t>
            </a:r>
            <a:r>
              <a:rPr lang="en-US" sz="1400" b="0" dirty="0">
                <a:solidFill>
                  <a:schemeClr val="tx1"/>
                </a:solidFill>
              </a:rPr>
              <a:t>(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g/g ~ 1/2 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BR/BR)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TLEP would be a superior option (see zoom next page)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TLEP physics case as a Higgs factory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TLEP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15000" cy="387569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725637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 bwMode="auto">
          <a:xfrm>
            <a:off x="2362200" y="3352800"/>
            <a:ext cx="2759075" cy="990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Curved Connector 11"/>
          <p:cNvCxnSpPr>
            <a:stCxn id="11" idx="2"/>
            <a:endCxn id="14" idx="3"/>
          </p:cNvCxnSpPr>
          <p:nvPr/>
        </p:nvCxnSpPr>
        <p:spPr bwMode="auto">
          <a:xfrm rot="10800000" flipV="1">
            <a:off x="1419580" y="3848099"/>
            <a:ext cx="942620" cy="64993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3400" y="4267200"/>
            <a:ext cx="8861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zoom </a:t>
            </a:r>
          </a:p>
          <a:p>
            <a:r>
              <a:rPr lang="en-US" sz="1200" dirty="0" smtClean="0"/>
              <a:t>Next page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99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/>
              <a:t>Total width fixed to the sum of the visible partial widths + correction  </a:t>
            </a:r>
            <a:r>
              <a:rPr lang="en-US" sz="1400" b="0" dirty="0">
                <a:solidFill>
                  <a:schemeClr val="tx1"/>
                </a:solidFill>
              </a:rPr>
              <a:t>(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g/g ~ 1/2 </a:t>
            </a:r>
            <a:r>
              <a:rPr lang="en-US" sz="1400" b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0" dirty="0">
                <a:solidFill>
                  <a:schemeClr val="tx1"/>
                </a:solidFill>
              </a:rPr>
              <a:t>BR/BR)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TLEP : sub-percent precision, needed for (multi)-</a:t>
            </a:r>
            <a:r>
              <a:rPr lang="en-US" sz="1500" dirty="0" err="1" smtClean="0"/>
              <a:t>TeV</a:t>
            </a:r>
            <a:r>
              <a:rPr lang="en-US" sz="1500" dirty="0" smtClean="0"/>
              <a:t> New Physics sensitivity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TLEP physics case as a Higgs factory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TLEP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30498" cy="38862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869949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0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 bwMode="auto">
          <a:xfrm>
            <a:off x="2286000" y="3505200"/>
            <a:ext cx="4648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362200" y="4114800"/>
            <a:ext cx="4572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086600" y="35052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051395"/>
              </p:ext>
            </p:extLst>
          </p:nvPr>
        </p:nvGraphicFramePr>
        <p:xfrm>
          <a:off x="7238999" y="3632200"/>
          <a:ext cx="613229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Equation" r:id="rId7" imgW="330200" imgH="177800" progId="Equation.3">
                  <p:embed/>
                </p:oleObj>
              </mc:Choice>
              <mc:Fallback>
                <p:oleObj name="Equation" r:id="rId7" imgW="330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38999" y="3632200"/>
                        <a:ext cx="613229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01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have heard it here first!</a:t>
            </a:r>
            <a:endParaRPr lang="en-GB" dirty="0"/>
          </a:p>
        </p:txBody>
      </p:sp>
      <p:pic>
        <p:nvPicPr>
          <p:cNvPr id="4" name="Content Placeholder 3" descr="ioannina_lep3_as_presented.pptx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6" t="22729" r="7268" b="10921"/>
          <a:stretch/>
        </p:blipFill>
        <p:spPr>
          <a:xfrm>
            <a:off x="611560" y="1162534"/>
            <a:ext cx="7488832" cy="5650842"/>
          </a:xfrm>
        </p:spPr>
      </p:pic>
    </p:spTree>
    <p:extLst>
      <p:ext uri="{BB962C8B-B14F-4D97-AF65-F5344CB8AC3E}">
        <p14:creationId xmlns:p14="http://schemas.microsoft.com/office/powerpoint/2010/main" val="276877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clear that for such a project in its infancy, </a:t>
            </a:r>
            <a:r>
              <a:rPr lang="en-US" b="1" dirty="0" smtClean="0"/>
              <a:t>no cost estimate exists</a:t>
            </a:r>
          </a:p>
          <a:p>
            <a:r>
              <a:rPr lang="en-US" dirty="0" smtClean="0"/>
              <a:t>This does not prevent one of us (P. </a:t>
            </a:r>
            <a:r>
              <a:rPr lang="en-US" dirty="0" err="1" smtClean="0"/>
              <a:t>Janot</a:t>
            </a:r>
            <a:r>
              <a:rPr lang="en-US" dirty="0" smtClean="0"/>
              <a:t>) to come up with his own very preliminary estimate which should be taken with a grain of salt.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7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Cost per Higgs – by Patrick </a:t>
            </a:r>
            <a:r>
              <a:rPr lang="en-US" sz="3600" dirty="0" err="1" smtClean="0"/>
              <a:t>Janot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46150"/>
            <a:ext cx="8610600" cy="5378450"/>
          </a:xfrm>
        </p:spPr>
        <p:txBody>
          <a:bodyPr/>
          <a:lstStyle/>
          <a:p>
            <a:r>
              <a:rPr lang="en-US" sz="2000" dirty="0" smtClean="0"/>
              <a:t>LEP3 : A cost-effective option</a:t>
            </a:r>
          </a:p>
          <a:p>
            <a:pPr lvl="1"/>
            <a:r>
              <a:rPr lang="en-US" sz="1600" dirty="0" smtClean="0"/>
              <a:t>Tunnel : 0 $ - </a:t>
            </a:r>
            <a:r>
              <a:rPr lang="en-US" sz="1600" dirty="0" err="1" smtClean="0"/>
              <a:t>Cryoplant</a:t>
            </a:r>
            <a:r>
              <a:rPr lang="en-US" sz="1600" dirty="0" smtClean="0"/>
              <a:t> : 0$</a:t>
            </a:r>
          </a:p>
          <a:p>
            <a:pPr lvl="1"/>
            <a:r>
              <a:rPr lang="en-US" sz="1600" dirty="0" smtClean="0"/>
              <a:t>Two detectors : 0$  - Four detectors : 1 G$                    </a:t>
            </a:r>
            <a:r>
              <a:rPr lang="en-US" sz="1600" dirty="0" smtClean="0">
                <a:solidFill>
                  <a:srgbClr val="009900"/>
                </a:solidFill>
              </a:rPr>
              <a:t>Total : 1 – 2 G$</a:t>
            </a:r>
            <a:endParaRPr lang="en-US" sz="1600" dirty="0" smtClean="0"/>
          </a:p>
          <a:p>
            <a:pPr lvl="1"/>
            <a:r>
              <a:rPr lang="en-US" sz="1600" dirty="0" smtClean="0"/>
              <a:t>RF + Magnets + Injector Ring : 1 G$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100,000 Higgs boson / detector / 5 years 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  :     </a:t>
            </a:r>
            <a:r>
              <a:rPr lang="en-US" sz="1600" b="1" dirty="0" smtClean="0">
                <a:solidFill>
                  <a:srgbClr val="009900"/>
                </a:solidFill>
              </a:rPr>
              <a:t>5 k$ / Higgs boson</a:t>
            </a:r>
            <a:endParaRPr lang="en-US" b="1" dirty="0" smtClean="0"/>
          </a:p>
          <a:p>
            <a:endParaRPr lang="en-US" sz="2000" dirty="0" smtClean="0"/>
          </a:p>
          <a:p>
            <a:r>
              <a:rPr lang="en-US" sz="2000" dirty="0" smtClean="0"/>
              <a:t>TLEP : A long-term vision</a:t>
            </a:r>
          </a:p>
          <a:p>
            <a:pPr lvl="1"/>
            <a:r>
              <a:rPr lang="en-US" sz="1600" dirty="0" smtClean="0"/>
              <a:t>Tunnel : </a:t>
            </a:r>
            <a:r>
              <a:rPr lang="en-US" sz="1600" dirty="0"/>
              <a:t>4</a:t>
            </a:r>
            <a:r>
              <a:rPr lang="en-US" sz="1600" dirty="0" smtClean="0"/>
              <a:t> G$ </a:t>
            </a:r>
          </a:p>
          <a:p>
            <a:pPr lvl="1"/>
            <a:r>
              <a:rPr lang="en-US" sz="1600" dirty="0" smtClean="0"/>
              <a:t>Four detectors : 2 G$                                                                </a:t>
            </a:r>
            <a:r>
              <a:rPr lang="en-US" sz="1600" dirty="0" smtClean="0">
                <a:solidFill>
                  <a:srgbClr val="009900"/>
                </a:solidFill>
              </a:rPr>
              <a:t>Total :  9 G$   </a:t>
            </a:r>
            <a:endParaRPr lang="en-US" sz="1600" dirty="0" smtClean="0"/>
          </a:p>
          <a:p>
            <a:pPr lvl="1"/>
            <a:r>
              <a:rPr lang="en-US" sz="1600" dirty="0" smtClean="0"/>
              <a:t>RF + </a:t>
            </a:r>
            <a:r>
              <a:rPr lang="en-US" sz="1600" dirty="0" err="1" smtClean="0"/>
              <a:t>Cryo</a:t>
            </a:r>
            <a:r>
              <a:rPr lang="en-US" sz="1600" dirty="0" smtClean="0"/>
              <a:t> + Magnet + Injector Ring : </a:t>
            </a:r>
            <a:r>
              <a:rPr lang="en-US" sz="1600" dirty="0"/>
              <a:t>3</a:t>
            </a:r>
            <a:r>
              <a:rPr lang="en-US" sz="1600" dirty="0" smtClean="0"/>
              <a:t> G$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500,000 Higgs boson / detector / 5 years 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:     </a:t>
            </a:r>
            <a:r>
              <a:rPr lang="en-US" sz="1600" b="1" dirty="0" smtClean="0">
                <a:solidFill>
                  <a:srgbClr val="009900"/>
                </a:solidFill>
              </a:rPr>
              <a:t>&lt; 4.5 k$ / Higgs boson </a:t>
            </a:r>
            <a:endParaRPr lang="en-US" sz="1600" b="1" dirty="0" smtClean="0"/>
          </a:p>
          <a:p>
            <a:pPr lvl="1"/>
            <a:endParaRPr lang="en-US" sz="1600" b="1" dirty="0"/>
          </a:p>
          <a:p>
            <a:r>
              <a:rPr lang="en-US" sz="2000" dirty="0" smtClean="0"/>
              <a:t>Comparison with ILC </a:t>
            </a:r>
          </a:p>
          <a:p>
            <a:pPr lvl="1"/>
            <a:r>
              <a:rPr lang="en-US" sz="1600" dirty="0" smtClean="0"/>
              <a:t>Total Cost : &gt; 10 G$ </a:t>
            </a:r>
          </a:p>
          <a:p>
            <a:pPr lvl="1"/>
            <a:r>
              <a:rPr lang="en-US" sz="1600" dirty="0" smtClean="0"/>
              <a:t>70,000 Higgs boson / 5 years @ 240 GeV </a:t>
            </a:r>
            <a:r>
              <a:rPr lang="en-US" sz="1800" dirty="0" smtClean="0"/>
              <a:t>   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5257800" y="1295400"/>
            <a:ext cx="155448" cy="914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5257800" y="3505200"/>
            <a:ext cx="155448" cy="914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4516" y="3657600"/>
            <a:ext cx="235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of which 5 G$ in common</a:t>
            </a:r>
          </a:p>
          <a:p>
            <a:pPr algn="ctr"/>
            <a:r>
              <a:rPr lang="en-US" sz="1400" b="1" dirty="0" smtClean="0"/>
              <a:t>with SHE-LHC </a:t>
            </a:r>
            <a:endParaRPr lang="en-US" sz="1400" b="1" dirty="0"/>
          </a:p>
        </p:txBody>
      </p:sp>
      <p:sp>
        <p:nvSpPr>
          <p:cNvPr id="10" name="Right Brace 9"/>
          <p:cNvSpPr/>
          <p:nvPr/>
        </p:nvSpPr>
        <p:spPr bwMode="auto">
          <a:xfrm>
            <a:off x="5257800" y="5638800"/>
            <a:ext cx="155448" cy="533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5681246"/>
            <a:ext cx="2173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&gt; 150 </a:t>
            </a:r>
            <a:r>
              <a:rPr lang="en-US" sz="1600" b="1" dirty="0">
                <a:solidFill>
                  <a:srgbClr val="009900"/>
                </a:solidFill>
                <a:latin typeface="+mn-lt"/>
              </a:rPr>
              <a:t>k$ / Higgs boson </a:t>
            </a:r>
            <a:endParaRPr lang="en-US" sz="1600" b="1" dirty="0">
              <a:latin typeface="+mn-lt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67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Measurements </a:t>
            </a:r>
            <a:r>
              <a:rPr lang="en-US" dirty="0"/>
              <a:t>at √s ~ 350 </a:t>
            </a:r>
            <a:r>
              <a:rPr lang="en-US" dirty="0" smtClean="0"/>
              <a:t>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182" y="1052736"/>
            <a:ext cx="8229600" cy="4525963"/>
          </a:xfrm>
        </p:spPr>
        <p:txBody>
          <a:bodyPr/>
          <a:lstStyle/>
          <a:p>
            <a:r>
              <a:rPr lang="en-US" sz="2000" dirty="0" smtClean="0"/>
              <a:t>Measurement of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top</a:t>
            </a:r>
            <a:r>
              <a:rPr lang="en-US" sz="2000" dirty="0" smtClean="0"/>
              <a:t> perhaps more important than originally thought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7" name="Picture 6" descr="Strum1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27857"/>
            <a:ext cx="2590800" cy="2542277"/>
          </a:xfrm>
          <a:prstGeom prst="rect">
            <a:avLst/>
          </a:prstGeom>
        </p:spPr>
      </p:pic>
      <p:pic>
        <p:nvPicPr>
          <p:cNvPr id="8" name="Picture 7" descr="Strum3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27" y="4407220"/>
            <a:ext cx="1809473" cy="1806394"/>
          </a:xfrm>
          <a:prstGeom prst="rect">
            <a:avLst/>
          </a:prstGeom>
        </p:spPr>
      </p:pic>
      <p:pic>
        <p:nvPicPr>
          <p:cNvPr id="9" name="Picture 8" descr="Strum4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47800"/>
            <a:ext cx="3886200" cy="2491216"/>
          </a:xfrm>
          <a:prstGeom prst="rect">
            <a:avLst/>
          </a:prstGeom>
        </p:spPr>
      </p:pic>
      <p:pic>
        <p:nvPicPr>
          <p:cNvPr id="10" name="Picture 9" descr="Strum2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43" y="4419600"/>
            <a:ext cx="1866857" cy="1794014"/>
          </a:xfrm>
          <a:prstGeom prst="rect">
            <a:avLst/>
          </a:prstGeom>
        </p:spPr>
      </p:pic>
      <p:pic>
        <p:nvPicPr>
          <p:cNvPr id="11" name="Picture 10" descr="strum5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58" y="4527553"/>
            <a:ext cx="2105242" cy="15684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9345" y="4038600"/>
            <a:ext cx="541065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Meta-stability </a:t>
            </a:r>
            <a:r>
              <a:rPr lang="en-US" sz="1600" b="1" dirty="0" err="1" smtClean="0">
                <a:latin typeface="+mn-lt"/>
              </a:rPr>
              <a:t>favoured</a:t>
            </a:r>
            <a:r>
              <a:rPr lang="en-US" sz="1600" b="1" dirty="0" smtClean="0">
                <a:latin typeface="+mn-lt"/>
              </a:rPr>
              <a:t> at 2</a:t>
            </a:r>
            <a:r>
              <a:rPr lang="en-US" sz="1600" b="1" dirty="0" smtClean="0">
                <a:latin typeface="Symbol" charset="2"/>
                <a:cs typeface="Symbol" charset="2"/>
              </a:rPr>
              <a:t>s</a:t>
            </a:r>
            <a:r>
              <a:rPr lang="en-US" sz="1600" b="1" dirty="0" smtClean="0">
                <a:latin typeface="+mn-lt"/>
              </a:rPr>
              <a:t> : need to know </a:t>
            </a:r>
            <a:r>
              <a:rPr lang="en-US" sz="1600" b="1" dirty="0" err="1" smtClean="0">
                <a:latin typeface="+mn-lt"/>
              </a:rPr>
              <a:t>m</a:t>
            </a:r>
            <a:r>
              <a:rPr lang="en-US" sz="1600" b="1" baseline="-25000" dirty="0" err="1" smtClean="0">
                <a:latin typeface="+mn-lt"/>
              </a:rPr>
              <a:t>top</a:t>
            </a:r>
            <a:r>
              <a:rPr lang="en-US" sz="1600" b="1" baseline="-25000" dirty="0" smtClean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from </a:t>
            </a:r>
            <a:r>
              <a:rPr lang="en-US" sz="1600" b="1" dirty="0" err="1" smtClean="0">
                <a:latin typeface="+mn-lt"/>
              </a:rPr>
              <a:t>e</a:t>
            </a:r>
            <a:r>
              <a:rPr lang="en-US" sz="1600" b="1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b="1" dirty="0" err="1" smtClean="0">
                <a:latin typeface="+mn-lt"/>
              </a:rPr>
              <a:t>e</a:t>
            </a:r>
            <a:r>
              <a:rPr lang="en-US" sz="1600" b="1" baseline="30000" dirty="0" smtClean="0">
                <a:latin typeface="Symbol" charset="2"/>
                <a:cs typeface="Symbol" charset="2"/>
              </a:rPr>
              <a:t>-</a:t>
            </a:r>
            <a:endParaRPr lang="en-US" sz="1600" b="1" baseline="30000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49530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→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8357" y="49485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→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9400" y="1295400"/>
            <a:ext cx="2058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prstClr val="black"/>
                </a:solidFill>
              </a:rPr>
              <a:t>Strumia</a:t>
            </a:r>
            <a:r>
              <a:rPr lang="en-US" sz="1100" dirty="0" smtClean="0">
                <a:solidFill>
                  <a:prstClr val="black"/>
                </a:solidFill>
              </a:rPr>
              <a:t> et al, </a:t>
            </a:r>
            <a:r>
              <a:rPr lang="en-US" sz="1100" dirty="0" err="1" smtClean="0">
                <a:solidFill>
                  <a:prstClr val="black"/>
                </a:solidFill>
              </a:rPr>
              <a:t>Moriond</a:t>
            </a:r>
            <a:r>
              <a:rPr lang="en-US" sz="1100" dirty="0" smtClean="0">
                <a:solidFill>
                  <a:prstClr val="black"/>
                </a:solidFill>
              </a:rPr>
              <a:t> EW ‘13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3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Smaller √s : Impact of </a:t>
            </a:r>
            <a:r>
              <a:rPr lang="en-US" dirty="0" err="1" smtClean="0"/>
              <a:t>TeraZ</a:t>
            </a:r>
            <a:r>
              <a:rPr lang="en-US" dirty="0" smtClean="0"/>
              <a:t> and </a:t>
            </a:r>
            <a:r>
              <a:rPr lang="en-US" dirty="0" err="1" smtClean="0"/>
              <a:t>MegaW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268760"/>
            <a:ext cx="8229600" cy="547260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Revisit and improve the LEP precision measurements</a:t>
            </a:r>
          </a:p>
          <a:p>
            <a:pPr lvl="1"/>
            <a:r>
              <a:rPr lang="en-US" sz="1600" b="1" dirty="0" smtClean="0">
                <a:solidFill>
                  <a:srgbClr val="FF0000"/>
                </a:solidFill>
              </a:rPr>
              <a:t>TLEP can do the entire LEP1 physics </a:t>
            </a:r>
            <a:r>
              <a:rPr lang="en-US" sz="1600" b="1" dirty="0" err="1" smtClean="0">
                <a:solidFill>
                  <a:srgbClr val="FF0000"/>
                </a:solidFill>
              </a:rPr>
              <a:t>programme</a:t>
            </a:r>
            <a:r>
              <a:rPr lang="en-US" sz="1600" b="1" dirty="0" smtClean="0">
                <a:solidFill>
                  <a:srgbClr val="FF0000"/>
                </a:solidFill>
              </a:rPr>
              <a:t> in 5 minutes  </a:t>
            </a:r>
            <a:r>
              <a:rPr lang="en-US" sz="1600" dirty="0" smtClean="0"/>
              <a:t>(Detector calibration !)</a:t>
            </a:r>
          </a:p>
          <a:p>
            <a:pPr marL="914400" lvl="2" indent="0">
              <a:buNone/>
            </a:pPr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1600" dirty="0" smtClean="0"/>
              <a:t>Important : Polarization up to the WW threshold with TLEP</a:t>
            </a:r>
          </a:p>
          <a:p>
            <a:pPr lvl="2"/>
            <a:r>
              <a:rPr lang="en-US" sz="1600" dirty="0" smtClean="0"/>
              <a:t>Very precise beam energy determination (10 </a:t>
            </a:r>
            <a:r>
              <a:rPr lang="en-US" sz="1600" dirty="0" err="1" smtClean="0"/>
              <a:t>keV</a:t>
            </a:r>
            <a:r>
              <a:rPr lang="en-US" sz="1600" dirty="0" smtClean="0"/>
              <a:t>) : unique to circular colliders </a:t>
            </a:r>
          </a:p>
          <a:p>
            <a:pPr lvl="3"/>
            <a:r>
              <a:rPr lang="en-US" sz="1600" dirty="0" smtClean="0"/>
              <a:t>Measure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/>
              <a:t>Z</a:t>
            </a:r>
            <a:r>
              <a:rPr lang="en-US" sz="1600" dirty="0" smtClean="0"/>
              <a:t> to &lt; 0.1 MeV,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to &lt; 1 MeV, 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θ</a:t>
            </a:r>
            <a:r>
              <a:rPr lang="en-US" sz="1600" baseline="-25000" dirty="0" smtClean="0"/>
              <a:t>W</a:t>
            </a:r>
            <a:r>
              <a:rPr lang="en-US" sz="1600" dirty="0" smtClean="0"/>
              <a:t> to 2.10</a:t>
            </a:r>
            <a:r>
              <a:rPr lang="en-US" sz="1600" baseline="30000" dirty="0" smtClean="0"/>
              <a:t>-6 </a:t>
            </a:r>
            <a:r>
              <a:rPr lang="en-US" sz="1600" dirty="0" smtClean="0"/>
              <a:t>from A</a:t>
            </a:r>
            <a:r>
              <a:rPr lang="en-US" sz="1600" baseline="-25000" dirty="0" smtClean="0"/>
              <a:t>LR</a:t>
            </a:r>
            <a:endParaRPr lang="en-US" sz="16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647066"/>
              </p:ext>
            </p:extLst>
          </p:nvPr>
        </p:nvGraphicFramePr>
        <p:xfrm>
          <a:off x="838200" y="2014867"/>
          <a:ext cx="6248398" cy="3718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143000"/>
                <a:gridCol w="1219200"/>
                <a:gridCol w="1066800"/>
                <a:gridCol w="1142998"/>
              </a:tblGrid>
              <a:tr h="31716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ILC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LEP3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TLEP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</a:t>
                      </a:r>
                      <a:r>
                        <a:rPr lang="en-US" sz="1400" b="1" dirty="0" err="1" smtClean="0">
                          <a:solidFill>
                            <a:srgbClr val="009900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9900"/>
                          </a:solidFill>
                        </a:rPr>
                        <a:t>Z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MegaZ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GigaZ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~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TeraZ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TeraZ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5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#Z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year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Polarization</a:t>
                      </a:r>
                    </a:p>
                    <a:p>
                      <a:pPr algn="ctr"/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vs</a:t>
                      </a: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 LEP1</a:t>
                      </a:r>
                      <a:endParaRPr lang="en-US" sz="14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31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2x10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easy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~5-10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35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yes (T, L)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~50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36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yes (T,L)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2m</a:t>
                      </a:r>
                      <a:r>
                        <a:rPr lang="en-US" sz="1400" b="1" baseline="-25000" dirty="0" smtClean="0">
                          <a:solidFill>
                            <a:srgbClr val="009900"/>
                          </a:solidFill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IP / year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 pb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220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7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o.7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2.5x10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35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2.5 ab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0.4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200-250</a:t>
                      </a:r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9900"/>
                          </a:solidFill>
                        </a:rPr>
                        <a:t>GeV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3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IP / 5 years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pb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33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250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1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2.5 ab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0.4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41596"/>
            <a:ext cx="1477710" cy="12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J:\MyDocs\zline_aleph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90" y="2084894"/>
            <a:ext cx="1477710" cy="120009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w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966413"/>
            <a:ext cx="920733" cy="910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62800" y="1855857"/>
            <a:ext cx="1752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Asymmetries, </a:t>
            </a:r>
            <a:r>
              <a:rPr lang="en-US" sz="1200" dirty="0" err="1" smtClean="0">
                <a:latin typeface="+mn-lt"/>
              </a:rPr>
              <a:t>Lineshape</a:t>
            </a:r>
            <a:endParaRPr lang="en-US" sz="1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7600" y="3296017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WW threshold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64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268760"/>
            <a:ext cx="8229600" cy="504056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Case 1 : Only SM physics in EW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Corrections –  Stringent SM Closure test</a:t>
            </a:r>
          </a:p>
          <a:p>
            <a:pPr lvl="1"/>
            <a:r>
              <a:rPr lang="en-US" sz="1600" dirty="0" smtClean="0"/>
              <a:t>Set stringent limits on weakly interacting new physics 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,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known)</a:t>
            </a:r>
          </a:p>
          <a:p>
            <a:pPr lvl="2"/>
            <a:r>
              <a:rPr lang="en-US" sz="1600" dirty="0" smtClean="0"/>
              <a:t>Much theoretical work also needed</a:t>
            </a:r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endParaRPr lang="en-US" sz="1800" dirty="0" smtClean="0"/>
          </a:p>
          <a:p>
            <a:r>
              <a:rPr lang="en-US" sz="1800" dirty="0" smtClean="0"/>
              <a:t>Case 2 : Some weakly interacting new physics in the loops</a:t>
            </a:r>
            <a:r>
              <a:rPr lang="en-US" dirty="0" smtClean="0"/>
              <a:t> ?</a:t>
            </a:r>
          </a:p>
          <a:p>
            <a:pPr lvl="1"/>
            <a:r>
              <a:rPr lang="en-US" sz="1400" dirty="0" smtClean="0"/>
              <a:t> </a:t>
            </a:r>
            <a:r>
              <a:rPr lang="en-US" sz="1600" dirty="0" smtClean="0"/>
              <a:t>Will cause inconsistency between the various observables </a:t>
            </a:r>
          </a:p>
          <a:p>
            <a:pPr lvl="2"/>
            <a:r>
              <a:rPr lang="en-US" sz="1600" dirty="0" smtClean="0"/>
              <a:t>Become sensitive to multi-</a:t>
            </a:r>
            <a:r>
              <a:rPr lang="en-US" sz="1600" dirty="0" err="1" smtClean="0"/>
              <a:t>TeV</a:t>
            </a:r>
            <a:r>
              <a:rPr lang="en-US" sz="1600" dirty="0" smtClean="0"/>
              <a:t> WINP</a:t>
            </a:r>
          </a:p>
          <a:p>
            <a:pPr lvl="3"/>
            <a:r>
              <a:rPr lang="en-US" sz="1600" dirty="0" smtClean="0"/>
              <a:t>LEP1 was sensitive to ~ 200 </a:t>
            </a:r>
            <a:r>
              <a:rPr lang="en-US" sz="1600" dirty="0" err="1" smtClean="0"/>
              <a:t>GeV</a:t>
            </a:r>
            <a:r>
              <a:rPr lang="en-US" sz="1600" dirty="0" smtClean="0"/>
              <a:t> 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dirty="0"/>
              <a:t>)</a:t>
            </a:r>
            <a:r>
              <a:rPr lang="en-US" sz="1600" dirty="0" smtClean="0"/>
              <a:t>                </a:t>
            </a:r>
            <a:endParaRPr lang="en-US" sz="1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Smaller √s : Impact </a:t>
            </a:r>
            <a:r>
              <a:rPr lang="en-US" dirty="0"/>
              <a:t>of </a:t>
            </a:r>
            <a:r>
              <a:rPr lang="en-US" dirty="0" err="1"/>
              <a:t>TeraZ</a:t>
            </a:r>
            <a:r>
              <a:rPr lang="en-US" dirty="0"/>
              <a:t> and </a:t>
            </a:r>
            <a:r>
              <a:rPr lang="en-US" dirty="0" err="1" smtClean="0"/>
              <a:t>MegaW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383510"/>
            <a:ext cx="2606675" cy="24856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94001" y="1814494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46623" y="3338269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</a:t>
            </a:r>
            <a:r>
              <a:rPr lang="en-US" sz="1200" b="1" baseline="-25000" dirty="0" err="1"/>
              <a:t>W</a:t>
            </a:r>
            <a:endParaRPr lang="en-US" sz="1200" b="1" baseline="-25000" dirty="0"/>
          </a:p>
        </p:txBody>
      </p:sp>
      <p:pic>
        <p:nvPicPr>
          <p:cNvPr id="43" name="Picture 5" descr="J:\Public\PSI\eeZttf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11" y="5044037"/>
            <a:ext cx="1658289" cy="116133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/>
          <p:cNvSpPr/>
          <p:nvPr/>
        </p:nvSpPr>
        <p:spPr bwMode="auto">
          <a:xfrm>
            <a:off x="7594606" y="5410200"/>
            <a:ext cx="533400" cy="53339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?</a:t>
            </a:r>
          </a:p>
        </p:txBody>
      </p:sp>
      <p:pic>
        <p:nvPicPr>
          <p:cNvPr id="8" name="Picture 7" descr="mt_mw_LEP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21" y="1863949"/>
            <a:ext cx="2534279" cy="27891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201" y="2190843"/>
            <a:ext cx="3422666" cy="1886229"/>
            <a:chOff x="2362201" y="1981200"/>
            <a:chExt cx="3422666" cy="1886229"/>
          </a:xfrm>
        </p:grpSpPr>
        <p:sp>
          <p:nvSpPr>
            <p:cNvPr id="22" name="Rectangle 21"/>
            <p:cNvSpPr/>
            <p:nvPr/>
          </p:nvSpPr>
          <p:spPr bwMode="auto">
            <a:xfrm>
              <a:off x="2362201" y="3198929"/>
              <a:ext cx="146424" cy="7767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 flipV="1">
              <a:off x="2478558" y="1981200"/>
              <a:ext cx="3236442" cy="121773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2478558" y="3276600"/>
              <a:ext cx="3306309" cy="5908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9" name="Oval 38"/>
          <p:cNvSpPr/>
          <p:nvPr/>
        </p:nvSpPr>
        <p:spPr bwMode="auto">
          <a:xfrm rot="3180000">
            <a:off x="5916124" y="1368615"/>
            <a:ext cx="1255562" cy="4420256"/>
          </a:xfrm>
          <a:prstGeom prst="ellipse">
            <a:avLst/>
          </a:prstGeom>
          <a:noFill/>
          <a:ln w="31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81600" y="4264223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Linear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(ILC)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34200" y="281940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Circular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(LEP3)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56" name="Curved Connector 55"/>
          <p:cNvCxnSpPr>
            <a:stCxn id="42" idx="3"/>
          </p:cNvCxnSpPr>
          <p:nvPr/>
        </p:nvCxnSpPr>
        <p:spPr bwMode="auto">
          <a:xfrm>
            <a:off x="5866403" y="4525833"/>
            <a:ext cx="381997" cy="17217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>
            <a:endCxn id="89" idx="7"/>
          </p:cNvCxnSpPr>
          <p:nvPr/>
        </p:nvCxnSpPr>
        <p:spPr bwMode="auto">
          <a:xfrm flipH="1">
            <a:off x="6744075" y="3276599"/>
            <a:ext cx="494925" cy="2128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7010400" y="1727230"/>
            <a:ext cx="979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n-lt"/>
              </a:rPr>
              <a:t>m</a:t>
            </a:r>
            <a:r>
              <a:rPr lang="en-US" sz="1100" baseline="-25000" dirty="0" err="1" smtClean="0">
                <a:latin typeface="+mn-lt"/>
              </a:rPr>
              <a:t>H</a:t>
            </a:r>
            <a:r>
              <a:rPr lang="en-US" sz="1100" dirty="0" smtClean="0">
                <a:latin typeface="+mn-lt"/>
              </a:rPr>
              <a:t> = 126 </a:t>
            </a:r>
            <a:r>
              <a:rPr lang="en-US" sz="1100" dirty="0" err="1" smtClean="0">
                <a:latin typeface="+mn-lt"/>
              </a:rPr>
              <a:t>GeV</a:t>
            </a:r>
            <a:endParaRPr lang="en-US" sz="1100" dirty="0">
              <a:latin typeface="+mn-lt"/>
            </a:endParaRPr>
          </a:p>
        </p:txBody>
      </p:sp>
      <p:cxnSp>
        <p:nvCxnSpPr>
          <p:cNvPr id="88" name="Straight Arrow Connector 87"/>
          <p:cNvCxnSpPr>
            <a:stCxn id="86" idx="2"/>
          </p:cNvCxnSpPr>
          <p:nvPr/>
        </p:nvCxnSpPr>
        <p:spPr bwMode="auto">
          <a:xfrm flipH="1">
            <a:off x="7239000" y="1988840"/>
            <a:ext cx="261278" cy="3479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9" name="Oval 88"/>
          <p:cNvSpPr/>
          <p:nvPr/>
        </p:nvSpPr>
        <p:spPr bwMode="auto">
          <a:xfrm rot="3180000">
            <a:off x="6451392" y="3271239"/>
            <a:ext cx="179622" cy="58313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 flipH="1">
            <a:off x="6476998" y="3489448"/>
            <a:ext cx="76201" cy="168152"/>
          </a:xfrm>
          <a:prstGeom prst="ellipse">
            <a:avLst/>
          </a:prstGeom>
          <a:noFill/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08805" y="442978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Circular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(TLEP)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35" name="Straight Arrow Connector 34"/>
          <p:cNvCxnSpPr>
            <a:stCxn id="34" idx="0"/>
            <a:endCxn id="45" idx="3"/>
          </p:cNvCxnSpPr>
          <p:nvPr/>
        </p:nvCxnSpPr>
        <p:spPr bwMode="auto">
          <a:xfrm flipH="1" flipV="1">
            <a:off x="6542040" y="3632975"/>
            <a:ext cx="760463" cy="7968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638800" y="1871246"/>
            <a:ext cx="1062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M. Grunewald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038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Experimental challenges are numerous : TLEP(Z)</a:t>
            </a:r>
            <a:endParaRPr lang="en-US" sz="1600" dirty="0" smtClean="0"/>
          </a:p>
          <a:p>
            <a:pPr lvl="1"/>
            <a:r>
              <a:rPr lang="en-US" sz="1600" dirty="0" smtClean="0"/>
              <a:t>At TLEP(Z), </a:t>
            </a:r>
            <a:r>
              <a:rPr lang="en-US" sz="1600" dirty="0" smtClean="0">
                <a:solidFill>
                  <a:srgbClr val="FF0000"/>
                </a:solidFill>
              </a:rPr>
              <a:t>the </a:t>
            </a:r>
            <a:r>
              <a:rPr lang="en-US" sz="1600" dirty="0" err="1" smtClean="0">
                <a:solidFill>
                  <a:srgbClr val="FF0000"/>
                </a:solidFill>
              </a:rPr>
              <a:t>hadronic</a:t>
            </a:r>
            <a:r>
              <a:rPr lang="en-US" sz="1600" dirty="0" smtClean="0">
                <a:solidFill>
                  <a:srgbClr val="FF0000"/>
                </a:solidFill>
              </a:rPr>
              <a:t> Z event rate will be 30 kHz 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Same rate of bunch crossings as at LHC (40 MHz)</a:t>
            </a:r>
          </a:p>
          <a:p>
            <a:pPr lvl="2"/>
            <a:r>
              <a:rPr lang="en-US" sz="1600" dirty="0" smtClean="0"/>
              <a:t>CMS current high-level trigger rate is about 1 kHz </a:t>
            </a:r>
          </a:p>
          <a:p>
            <a:pPr lvl="3"/>
            <a:r>
              <a:rPr lang="en-US" sz="1600" dirty="0" smtClean="0"/>
              <a:t>(But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Z events typically 20 times smaller than typical LHC event) </a:t>
            </a:r>
          </a:p>
          <a:p>
            <a:pPr lvl="2"/>
            <a:r>
              <a:rPr lang="en-US" sz="1600" dirty="0" smtClean="0"/>
              <a:t>Need to design a detector and a DAQ system able to cope with these rates</a:t>
            </a:r>
          </a:p>
          <a:p>
            <a:pPr lvl="3"/>
            <a:r>
              <a:rPr lang="en-US" sz="1600" dirty="0" smtClean="0">
                <a:solidFill>
                  <a:srgbClr val="FF0000"/>
                </a:solidFill>
              </a:rPr>
              <a:t>A clever mixture of LHC detector (rate) and ILC detector (precision)</a:t>
            </a:r>
          </a:p>
          <a:p>
            <a:pPr lvl="4"/>
            <a:r>
              <a:rPr lang="en-US" sz="1600" dirty="0" smtClean="0"/>
              <a:t>Need to study what is the precision needed</a:t>
            </a:r>
            <a:r>
              <a:rPr lang="en-US" sz="1600" dirty="0"/>
              <a:t> </a:t>
            </a:r>
            <a:r>
              <a:rPr lang="en-US" sz="1600" dirty="0" smtClean="0"/>
              <a:t>for each sub-detectors</a:t>
            </a:r>
          </a:p>
          <a:p>
            <a:pPr lvl="4"/>
            <a:r>
              <a:rPr lang="en-US" sz="1600" dirty="0" smtClean="0"/>
              <a:t>Is a CMS-like detector sufficient ? (~OK for Higgs studies) </a:t>
            </a:r>
          </a:p>
          <a:p>
            <a:pPr lvl="1"/>
            <a:r>
              <a:rPr lang="en-US" sz="1600" dirty="0" smtClean="0"/>
              <a:t>Small angle </a:t>
            </a:r>
            <a:r>
              <a:rPr lang="en-US" sz="1600" dirty="0" err="1" smtClean="0"/>
              <a:t>Bhabha</a:t>
            </a:r>
            <a:r>
              <a:rPr lang="en-US" sz="1600" dirty="0" smtClean="0"/>
              <a:t> event rate (</a:t>
            </a:r>
            <a:r>
              <a:rPr lang="en-US" sz="1600" dirty="0" err="1" smtClean="0"/>
              <a:t>lumi</a:t>
            </a:r>
            <a:r>
              <a:rPr lang="en-US" sz="1600" dirty="0" smtClean="0"/>
              <a:t> measurement) will be even larger : 120 kHz</a:t>
            </a:r>
          </a:p>
          <a:p>
            <a:pPr lvl="2"/>
            <a:r>
              <a:rPr lang="en-US" sz="1600" dirty="0" smtClean="0"/>
              <a:t>Essential to measure cross sections, hence the Z </a:t>
            </a:r>
            <a:r>
              <a:rPr lang="en-US" sz="1600" dirty="0" err="1" smtClean="0"/>
              <a:t>lineshape</a:t>
            </a:r>
            <a:r>
              <a:rPr lang="en-US" sz="1600" dirty="0" smtClean="0"/>
              <a:t> 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</a:t>
            </a:r>
          </a:p>
          <a:p>
            <a:pPr lvl="3"/>
            <a:r>
              <a:rPr lang="en-US" sz="1600" dirty="0" smtClean="0"/>
              <a:t>Negligible </a:t>
            </a:r>
            <a:r>
              <a:rPr lang="en-US" sz="1600" dirty="0" err="1" smtClean="0"/>
              <a:t>beamstrahlung</a:t>
            </a:r>
            <a:r>
              <a:rPr lang="en-US" sz="1600" dirty="0" smtClean="0"/>
              <a:t> is a great advantage </a:t>
            </a:r>
          </a:p>
          <a:p>
            <a:pPr lvl="4"/>
            <a:r>
              <a:rPr lang="en-US" sz="1600" dirty="0" smtClean="0"/>
              <a:t>No background in the </a:t>
            </a:r>
            <a:r>
              <a:rPr lang="en-US" sz="1600" dirty="0" err="1" smtClean="0"/>
              <a:t>luminometers</a:t>
            </a:r>
            <a:endParaRPr lang="en-US" sz="1600" dirty="0" smtClean="0"/>
          </a:p>
          <a:p>
            <a:pPr lvl="4"/>
            <a:r>
              <a:rPr lang="en-US" sz="1600" dirty="0" smtClean="0"/>
              <a:t>Energy spectrum perfectly known (hence </a:t>
            </a:r>
            <a:r>
              <a:rPr lang="en-US" sz="1600" dirty="0" err="1" smtClean="0"/>
              <a:t>Bhabha</a:t>
            </a:r>
            <a:r>
              <a:rPr lang="en-US" sz="1600" dirty="0" smtClean="0"/>
              <a:t> cross section)</a:t>
            </a:r>
          </a:p>
          <a:p>
            <a:pPr lvl="3"/>
            <a:r>
              <a:rPr lang="en-US" sz="1600" dirty="0" smtClean="0"/>
              <a:t>Will need </a:t>
            </a:r>
            <a:r>
              <a:rPr lang="en-US" sz="1600" dirty="0">
                <a:solidFill>
                  <a:srgbClr val="FF0000"/>
                </a:solidFill>
              </a:rPr>
              <a:t>theoretical developments </a:t>
            </a:r>
            <a:r>
              <a:rPr lang="en-US" sz="1600" dirty="0"/>
              <a:t>to understand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e</a:t>
            </a:r>
            <a:r>
              <a:rPr lang="en-US" sz="1600" baseline="-25000" dirty="0" err="1">
                <a:latin typeface="Symbol" charset="2"/>
                <a:cs typeface="Symbol" charset="2"/>
              </a:rPr>
              <a:t>+</a:t>
            </a:r>
            <a:r>
              <a:rPr lang="en-US" sz="1600" baseline="-25000" dirty="0" err="1"/>
              <a:t>e</a:t>
            </a:r>
            <a:r>
              <a:rPr lang="en-US" sz="1600" baseline="-25000" dirty="0">
                <a:latin typeface="Symbol" charset="2"/>
                <a:cs typeface="Symbol" charset="2"/>
              </a:rPr>
              <a:t>-</a:t>
            </a:r>
            <a:r>
              <a:rPr lang="en-US" sz="1600" dirty="0"/>
              <a:t> to better than 5 x 10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5</a:t>
            </a:r>
          </a:p>
          <a:p>
            <a:pPr lvl="1"/>
            <a:r>
              <a:rPr lang="en-US" sz="1600" dirty="0" smtClean="0"/>
              <a:t>Limiting uncertainties on </a:t>
            </a:r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err="1" smtClean="0"/>
              <a:t>QED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 and </a:t>
            </a:r>
            <a:r>
              <a:rPr lang="en-US" sz="1600" dirty="0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 must be overcome</a:t>
            </a:r>
          </a:p>
          <a:p>
            <a:pPr lvl="2"/>
            <a:r>
              <a:rPr lang="en-US" sz="1600" dirty="0" smtClean="0"/>
              <a:t>Possible with the billions of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</a:t>
            </a:r>
            <a:r>
              <a:rPr lang="en-US" sz="1600" dirty="0"/>
              <a:t>→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>
                <a:cs typeface="Symbol" charset="2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(g)</a:t>
            </a:r>
            <a:r>
              <a:rPr lang="en-US" sz="1600" dirty="0" smtClean="0"/>
              <a:t> ,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(g)</a:t>
            </a:r>
            <a:r>
              <a:rPr lang="en-US" sz="1600" dirty="0" smtClean="0"/>
              <a:t> and </a:t>
            </a:r>
            <a:r>
              <a:rPr lang="en-US" sz="1600" dirty="0" err="1" smtClean="0"/>
              <a:t>qq</a:t>
            </a:r>
            <a:r>
              <a:rPr lang="en-US" sz="1600" dirty="0" smtClean="0"/>
              <a:t>(g) events ?</a:t>
            </a:r>
          </a:p>
          <a:p>
            <a:pPr lvl="3"/>
            <a:r>
              <a:rPr lang="en-US" sz="1600" dirty="0" smtClean="0"/>
              <a:t>Will affect all Z peak asymmetries,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interpretation</a:t>
            </a:r>
            <a:endParaRPr lang="en-US" sz="1600" dirty="0"/>
          </a:p>
          <a:p>
            <a:pPr lvl="3"/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065" y="5543490"/>
            <a:ext cx="26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</a:rPr>
              <a:t>-</a:t>
            </a:r>
            <a:endParaRPr lang="en-US" sz="1800" b="1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2457" y="1871246"/>
            <a:ext cx="1244251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P </a:t>
            </a:r>
            <a:r>
              <a:rPr lang="en-US" sz="1100" dirty="0" err="1" smtClean="0"/>
              <a:t>Janot</a:t>
            </a:r>
            <a:r>
              <a:rPr lang="en-US" sz="1100" dirty="0" smtClean="0"/>
              <a:t>, A. </a:t>
            </a:r>
            <a:r>
              <a:rPr lang="en-US" sz="1100" dirty="0" err="1" smtClean="0"/>
              <a:t>Blondel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475656" y="5055567"/>
            <a:ext cx="5138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endParaRPr lang="en-US" b="1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640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6912768" cy="908720"/>
          </a:xfrm>
        </p:spPr>
        <p:txBody>
          <a:bodyPr>
            <a:normAutofit/>
          </a:bodyPr>
          <a:lstStyle/>
          <a:p>
            <a:r>
              <a:rPr lang="en-US" dirty="0" smtClean="0"/>
              <a:t>Detectors for TLEP and LEP3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915495"/>
            <a:ext cx="8229600" cy="4525963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For LEP3, obvious detectors are CMS and ATLAS 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CMS demonstrated to be adequate with today’s design + upgraded pixel detector</a:t>
            </a:r>
          </a:p>
          <a:p>
            <a:pPr lvl="2"/>
            <a:r>
              <a:rPr lang="en-US" sz="1600" dirty="0" smtClean="0">
                <a:solidFill>
                  <a:srgbClr val="00B050"/>
                </a:solidFill>
              </a:rPr>
              <a:t>Phase 2 upgrades : LEP3 could be seen as an alternative to HL-LHC</a:t>
            </a:r>
          </a:p>
          <a:p>
            <a:pPr lvl="2"/>
            <a:r>
              <a:rPr lang="en-US" sz="1600" dirty="0" smtClean="0">
                <a:solidFill>
                  <a:srgbClr val="00B050"/>
                </a:solidFill>
              </a:rPr>
              <a:t>Tunnel By-passes need to be dug out for the accelerating ring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For TLEP, new detectors are in order      </a:t>
            </a:r>
            <a:r>
              <a:rPr lang="en-US" sz="1600" dirty="0" smtClean="0">
                <a:solidFill>
                  <a:schemeClr val="tx1"/>
                </a:solidFill>
              </a:rPr>
              <a:t>(used CMS for Higgs studies in this talk)</a:t>
            </a:r>
          </a:p>
          <a:p>
            <a:pPr lvl="1"/>
            <a:r>
              <a:rPr lang="en-US" sz="1600" b="1" dirty="0">
                <a:solidFill>
                  <a:srgbClr val="0070C0"/>
                </a:solidFill>
              </a:rPr>
              <a:t>H</a:t>
            </a:r>
            <a:r>
              <a:rPr lang="en-US" sz="1600" b="1" dirty="0" smtClean="0">
                <a:solidFill>
                  <a:srgbClr val="0070C0"/>
                </a:solidFill>
              </a:rPr>
              <a:t>olistic approach</a:t>
            </a:r>
            <a:r>
              <a:rPr lang="en-US" sz="1600" dirty="0" smtClean="0">
                <a:solidFill>
                  <a:srgbClr val="0070C0"/>
                </a:solidFill>
              </a:rPr>
              <a:t>: design caverns and detectors to be re-used in </a:t>
            </a:r>
            <a:r>
              <a:rPr lang="en-US" sz="1600" dirty="0" err="1" smtClean="0">
                <a:solidFill>
                  <a:srgbClr val="0070C0"/>
                </a:solidFill>
              </a:rPr>
              <a:t>pp</a:t>
            </a:r>
            <a:r>
              <a:rPr lang="en-US" sz="1600" dirty="0" smtClean="0">
                <a:solidFill>
                  <a:srgbClr val="0070C0"/>
                </a:solidFill>
              </a:rPr>
              <a:t> collisions (as new)</a:t>
            </a:r>
          </a:p>
          <a:p>
            <a:pPr lvl="2"/>
            <a:r>
              <a:rPr lang="en-US" sz="1600" dirty="0" err="1" smtClean="0">
                <a:solidFill>
                  <a:srgbClr val="00B050"/>
                </a:solidFill>
              </a:rPr>
              <a:t>TeraZ</a:t>
            </a:r>
            <a:r>
              <a:rPr lang="en-US" sz="1600" dirty="0" smtClean="0">
                <a:solidFill>
                  <a:srgbClr val="00B050"/>
                </a:solidFill>
              </a:rPr>
              <a:t> sets the scale for DAQ (2600 bunches) + forward EM </a:t>
            </a:r>
            <a:r>
              <a:rPr lang="en-US" sz="1600" dirty="0" err="1" smtClean="0">
                <a:solidFill>
                  <a:srgbClr val="00B050"/>
                </a:solidFill>
              </a:rPr>
              <a:t>calorimetry</a:t>
            </a:r>
            <a:r>
              <a:rPr lang="en-US" sz="1600" dirty="0" smtClean="0">
                <a:solidFill>
                  <a:srgbClr val="00B050"/>
                </a:solidFill>
              </a:rPr>
              <a:t> (</a:t>
            </a:r>
            <a:r>
              <a:rPr lang="en-US" sz="1600" dirty="0" err="1" smtClean="0">
                <a:solidFill>
                  <a:srgbClr val="00B050"/>
                </a:solidFill>
              </a:rPr>
              <a:t>lumi</a:t>
            </a:r>
            <a:r>
              <a:rPr lang="en-US" sz="1600" dirty="0" smtClean="0">
                <a:solidFill>
                  <a:srgbClr val="00B050"/>
                </a:solidFill>
              </a:rPr>
              <a:t>)</a:t>
            </a:r>
          </a:p>
          <a:p>
            <a:pPr lvl="2"/>
            <a:r>
              <a:rPr lang="en-US" sz="1600" dirty="0" smtClean="0">
                <a:solidFill>
                  <a:srgbClr val="00B050"/>
                </a:solidFill>
              </a:rPr>
              <a:t>TLEP(H) sets the scale for precision  (tracker, ECAL, particle flow, b tagging)</a:t>
            </a:r>
          </a:p>
          <a:p>
            <a:pPr lvl="2"/>
            <a:r>
              <a:rPr lang="en-US" sz="1600" dirty="0" smtClean="0">
                <a:solidFill>
                  <a:srgbClr val="00B050"/>
                </a:solidFill>
              </a:rPr>
              <a:t>SHE-LHC sets the scale for magnetic field, calorimeter depths, tracker </a:t>
            </a:r>
            <a:r>
              <a:rPr lang="en-US" sz="1600" dirty="0" err="1" smtClean="0">
                <a:solidFill>
                  <a:srgbClr val="00B050"/>
                </a:solidFill>
              </a:rPr>
              <a:t>p</a:t>
            </a:r>
            <a:r>
              <a:rPr lang="en-US" sz="1600" baseline="-25000" dirty="0" err="1" smtClean="0">
                <a:solidFill>
                  <a:srgbClr val="00B050"/>
                </a:solidFill>
              </a:rPr>
              <a:t>T</a:t>
            </a:r>
            <a:r>
              <a:rPr lang="en-US" sz="1600" dirty="0" smtClean="0">
                <a:solidFill>
                  <a:srgbClr val="00B050"/>
                </a:solidFill>
              </a:rPr>
              <a:t> reach</a:t>
            </a:r>
          </a:p>
          <a:p>
            <a:pPr lvl="3"/>
            <a:r>
              <a:rPr lang="en-US" sz="1600" dirty="0"/>
              <a:t> </a:t>
            </a:r>
            <a:r>
              <a:rPr lang="en-US" sz="1600" dirty="0" smtClean="0">
                <a:solidFill>
                  <a:srgbClr val="7030A0"/>
                </a:solidFill>
              </a:rPr>
              <a:t>Could envision a staged approach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r>
              <a:rPr lang="en-US" altLang="en-US" dirty="0" smtClean="0"/>
              <a:t>, 12 Apr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sp>
        <p:nvSpPr>
          <p:cNvPr id="62" name="Right Arrow 61"/>
          <p:cNvSpPr/>
          <p:nvPr/>
        </p:nvSpPr>
        <p:spPr bwMode="auto">
          <a:xfrm>
            <a:off x="3974592" y="5154168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53400" y="3311406"/>
            <a:ext cx="803957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E. </a:t>
            </a:r>
            <a:r>
              <a:rPr lang="en-US" sz="1100" dirty="0" err="1" smtClean="0"/>
              <a:t>Meschi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5154168"/>
            <a:ext cx="189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TLEP…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5130408"/>
            <a:ext cx="14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…to VHE-LHC</a:t>
            </a:r>
            <a:endParaRPr lang="en-GB" dirty="0"/>
          </a:p>
        </p:txBody>
      </p:sp>
      <p:pic>
        <p:nvPicPr>
          <p:cNvPr id="60" name="Picture 59" descr="TLEPD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15977"/>
            <a:ext cx="3429000" cy="2869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" name="Picture 60" descr="SHELHCD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756294"/>
            <a:ext cx="3886200" cy="31175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5803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Timescales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Similar timescales for TLEP and LEP3</a:t>
            </a:r>
          </a:p>
          <a:p>
            <a:endParaRPr lang="en-US" sz="2000" dirty="0"/>
          </a:p>
          <a:p>
            <a:r>
              <a:rPr lang="en-US" sz="2000" dirty="0" smtClean="0"/>
              <a:t>TLEP </a:t>
            </a:r>
          </a:p>
          <a:p>
            <a:pPr lvl="1"/>
            <a:r>
              <a:rPr lang="en-US" sz="1600" dirty="0" smtClean="0"/>
              <a:t>Design study : 2013-2017</a:t>
            </a:r>
          </a:p>
          <a:p>
            <a:pPr lvl="1"/>
            <a:r>
              <a:rPr lang="en-US" sz="1600" dirty="0" smtClean="0"/>
              <a:t>Next European Strategy Workshop : 2017-2018</a:t>
            </a:r>
          </a:p>
          <a:p>
            <a:pPr lvl="1"/>
            <a:r>
              <a:rPr lang="en-US" sz="1600" dirty="0" smtClean="0"/>
              <a:t>Decision to go and start digging : 2018-2019</a:t>
            </a:r>
          </a:p>
          <a:p>
            <a:pPr lvl="1"/>
            <a:r>
              <a:rPr lang="en-US" sz="1600" dirty="0" smtClean="0"/>
              <a:t>Start installation in parallel with HL-LHC running : 2023 - …</a:t>
            </a:r>
          </a:p>
          <a:p>
            <a:pPr lvl="1"/>
            <a:r>
              <a:rPr lang="en-US" sz="1600" dirty="0" smtClean="0"/>
              <a:t>Start running at the end of HL-LHC running : 2030 - …</a:t>
            </a:r>
          </a:p>
          <a:p>
            <a:pPr lvl="1"/>
            <a:endParaRPr lang="en-US" sz="1600" dirty="0"/>
          </a:p>
          <a:p>
            <a:r>
              <a:rPr lang="en-US" sz="2000" dirty="0" smtClean="0"/>
              <a:t>LEP3</a:t>
            </a:r>
          </a:p>
          <a:p>
            <a:pPr lvl="1"/>
            <a:r>
              <a:rPr lang="en-US" sz="1600" dirty="0" smtClean="0"/>
              <a:t>Design study : 2013-2017 (spin-off of TLEP design study)</a:t>
            </a:r>
          </a:p>
          <a:p>
            <a:pPr lvl="1"/>
            <a:r>
              <a:rPr lang="en-US" sz="1600" dirty="0" smtClean="0"/>
              <a:t>Next European Strategy Workshop : 2017-2018</a:t>
            </a:r>
          </a:p>
          <a:p>
            <a:pPr lvl="1"/>
            <a:r>
              <a:rPr lang="en-US" sz="1600" dirty="0" smtClean="0"/>
              <a:t>Decision to go : 2018-2019</a:t>
            </a:r>
          </a:p>
          <a:p>
            <a:pPr lvl="1"/>
            <a:r>
              <a:rPr lang="en-US" sz="1600" dirty="0" smtClean="0"/>
              <a:t>Start installation at the end of LHC running : 2022 - …</a:t>
            </a:r>
          </a:p>
          <a:p>
            <a:pPr lvl="2"/>
            <a:r>
              <a:rPr lang="en-US" sz="1600" dirty="0" smtClean="0"/>
              <a:t>Tunnel probably irradiated at the end of HL-LHC</a:t>
            </a:r>
          </a:p>
          <a:p>
            <a:pPr lvl="3"/>
            <a:r>
              <a:rPr lang="en-US" sz="1600" dirty="0" smtClean="0"/>
              <a:t>LEP3 is an alternative of HL-LHC, and could be followed by HE-LHC in 2040</a:t>
            </a:r>
          </a:p>
          <a:p>
            <a:pPr lvl="1"/>
            <a:r>
              <a:rPr lang="en-US" sz="1600" dirty="0" smtClean="0"/>
              <a:t>Start running when ready : 2027 - …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graphicFrame>
        <p:nvGraphicFramePr>
          <p:cNvPr id="7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630004"/>
              </p:ext>
            </p:extLst>
          </p:nvPr>
        </p:nvGraphicFramePr>
        <p:xfrm>
          <a:off x="381000" y="3581400"/>
          <a:ext cx="829055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383"/>
                <a:gridCol w="218313"/>
                <a:gridCol w="122468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</a:tblGrid>
              <a:tr h="1058917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2040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LHC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1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HL-LHC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R&amp;D + </a:t>
                      </a:r>
                      <a:r>
                        <a:rPr lang="fr-FR" dirty="0" err="1" smtClean="0"/>
                        <a:t>constr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1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66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27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TLEP*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  + R&amp;D + 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83000">
                          <a:srgbClr val="FF7C80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10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VHE-LHC*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7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</a:t>
                      </a:r>
                      <a:r>
                        <a:rPr lang="fr-FR" baseline="0" dirty="0" smtClean="0"/>
                        <a:t> + R&amp;D +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21000">
                          <a:srgbClr val="EE70EE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50000">
                          <a:srgbClr val="FF7C8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78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European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001419"/>
          </a:xfrm>
        </p:spPr>
        <p:txBody>
          <a:bodyPr/>
          <a:lstStyle/>
          <a:p>
            <a:r>
              <a:rPr lang="en-US" sz="2000" dirty="0" smtClean="0"/>
              <a:t>Recommendations from European Strategy Group</a:t>
            </a:r>
          </a:p>
          <a:p>
            <a:pPr lvl="1"/>
            <a:r>
              <a:rPr lang="en-US" sz="1600" dirty="0" smtClean="0"/>
              <a:t>High-priority large-scale scientific activities </a:t>
            </a:r>
          </a:p>
          <a:p>
            <a:pPr lvl="2"/>
            <a:r>
              <a:rPr lang="en-US" sz="1600" dirty="0" smtClean="0"/>
              <a:t>Recommendation #2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Excerpt from the CERN Council deliberation document (22-Mar-2013)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Clermont Ferrand, 12 Apr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L.P.C.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4800" y="1772816"/>
            <a:ext cx="8681156" cy="2308324"/>
            <a:chOff x="304800" y="2060848"/>
            <a:chExt cx="8681156" cy="2308324"/>
          </a:xfrm>
        </p:grpSpPr>
        <p:sp>
          <p:nvSpPr>
            <p:cNvPr id="10" name="Rectangle 9"/>
            <p:cNvSpPr/>
            <p:nvPr/>
          </p:nvSpPr>
          <p:spPr>
            <a:xfrm>
              <a:off x="381000" y="2060848"/>
              <a:ext cx="8604956" cy="230832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US" sz="1600" dirty="0">
                  <a:latin typeface="+mn-lt"/>
                </a:rPr>
                <a:t>d) To stay at the forefront of particle physics, Europe needs to be in </a:t>
              </a:r>
              <a:r>
                <a:rPr lang="en-US" sz="1600" dirty="0" smtClean="0">
                  <a:latin typeface="+mn-lt"/>
                </a:rPr>
                <a:t>a position </a:t>
              </a:r>
              <a:r>
                <a:rPr lang="en-US" sz="1600" dirty="0">
                  <a:latin typeface="+mn-lt"/>
                </a:rPr>
                <a:t>to propose an ambitious post-LHC accelerator project at </a:t>
              </a:r>
              <a:r>
                <a:rPr lang="en-US" sz="1600" dirty="0" smtClean="0">
                  <a:latin typeface="+mn-lt"/>
                </a:rPr>
                <a:t>CERN by </a:t>
              </a:r>
              <a:r>
                <a:rPr lang="en-US" sz="1600" dirty="0">
                  <a:latin typeface="+mn-lt"/>
                </a:rPr>
                <a:t>the time of the next Strategy update, when physics results from </a:t>
              </a:r>
              <a:r>
                <a:rPr lang="en-US" sz="1600" dirty="0" smtClean="0">
                  <a:latin typeface="+mn-lt"/>
                </a:rPr>
                <a:t>the LHC </a:t>
              </a:r>
              <a:r>
                <a:rPr lang="en-US" sz="1600" dirty="0">
                  <a:latin typeface="+mn-lt"/>
                </a:rPr>
                <a:t>running at 14 </a:t>
              </a:r>
              <a:r>
                <a:rPr lang="en-US" sz="1600" dirty="0" err="1">
                  <a:latin typeface="+mn-lt"/>
                </a:rPr>
                <a:t>TeV</a:t>
              </a:r>
              <a:r>
                <a:rPr lang="en-US" sz="1600" dirty="0">
                  <a:latin typeface="+mn-lt"/>
                </a:rPr>
                <a:t> will be available.</a:t>
              </a:r>
            </a:p>
            <a:p>
              <a:pPr algn="just"/>
              <a:endParaRPr lang="en-US" sz="1600" dirty="0" smtClean="0">
                <a:latin typeface="+mn-lt"/>
              </a:endParaRPr>
            </a:p>
            <a:p>
              <a:pPr algn="just"/>
              <a:r>
                <a:rPr lang="en-US" sz="1600" dirty="0" smtClean="0">
                  <a:latin typeface="+mn-lt"/>
                </a:rPr>
                <a:t>CERN </a:t>
              </a:r>
              <a:r>
                <a:rPr lang="en-US" sz="1600" dirty="0">
                  <a:latin typeface="+mn-lt"/>
                </a:rPr>
                <a:t>should undertake design studies for accelerator projects in </a:t>
              </a:r>
              <a:r>
                <a:rPr lang="en-US" sz="1600" dirty="0" smtClean="0">
                  <a:latin typeface="+mn-lt"/>
                </a:rPr>
                <a:t>a global </a:t>
              </a:r>
              <a:r>
                <a:rPr lang="en-US" sz="1600" dirty="0">
                  <a:latin typeface="+mn-lt"/>
                </a:rPr>
                <a:t>context, with emphasis on proton-proton and </a:t>
              </a:r>
              <a:r>
                <a:rPr lang="en-US" sz="1600" dirty="0" smtClean="0">
                  <a:latin typeface="+mn-lt"/>
                </a:rPr>
                <a:t>electron-positron high-energy </a:t>
              </a:r>
              <a:r>
                <a:rPr lang="en-US" sz="1600" dirty="0">
                  <a:latin typeface="+mn-lt"/>
                </a:rPr>
                <a:t>frontier machines. These design studies should be coupled </a:t>
              </a:r>
              <a:r>
                <a:rPr lang="en-US" sz="1600" dirty="0" smtClean="0">
                  <a:latin typeface="+mn-lt"/>
                </a:rPr>
                <a:t>to a </a:t>
              </a:r>
              <a:r>
                <a:rPr lang="en-US" sz="1600" dirty="0">
                  <a:latin typeface="+mn-lt"/>
                </a:rPr>
                <a:t>vigorous accelerator R&amp;D </a:t>
              </a:r>
              <a:r>
                <a:rPr lang="en-US" sz="1600" dirty="0" err="1">
                  <a:latin typeface="+mn-lt"/>
                </a:rPr>
                <a:t>programme</a:t>
              </a:r>
              <a:r>
                <a:rPr lang="en-US" sz="1600" dirty="0">
                  <a:latin typeface="+mn-lt"/>
                </a:rPr>
                <a:t>, including high-field magnets </a:t>
              </a:r>
              <a:r>
                <a:rPr lang="en-US" sz="1600" dirty="0" smtClean="0">
                  <a:latin typeface="+mn-lt"/>
                </a:rPr>
                <a:t>and high-gradient </a:t>
              </a:r>
              <a:r>
                <a:rPr lang="en-US" sz="1600" dirty="0">
                  <a:latin typeface="+mn-lt"/>
                </a:rPr>
                <a:t>accelerating structures, in collaboration with national </a:t>
              </a:r>
              <a:r>
                <a:rPr lang="en-US" sz="1600" dirty="0" smtClean="0">
                  <a:latin typeface="+mn-lt"/>
                </a:rPr>
                <a:t>institutes, laboratories </a:t>
              </a:r>
              <a:r>
                <a:rPr lang="en-US" sz="1600" dirty="0">
                  <a:latin typeface="+mn-lt"/>
                </a:rPr>
                <a:t>and universities worldwide.</a:t>
              </a:r>
              <a:endParaRPr lang="fr-FR" sz="1600" dirty="0">
                <a:latin typeface="+mn-lt"/>
              </a:endParaRPr>
            </a:p>
          </p:txBody>
        </p:sp>
        <p:sp>
          <p:nvSpPr>
            <p:cNvPr id="11" name="Ellipse 3"/>
            <p:cNvSpPr/>
            <p:nvPr/>
          </p:nvSpPr>
          <p:spPr>
            <a:xfrm>
              <a:off x="3563888" y="2309788"/>
              <a:ext cx="4495800" cy="3271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CC0099"/>
                </a:solidFill>
              </a:endParaRPr>
            </a:p>
          </p:txBody>
        </p:sp>
        <p:sp>
          <p:nvSpPr>
            <p:cNvPr id="12" name="Ellipse 6"/>
            <p:cNvSpPr/>
            <p:nvPr/>
          </p:nvSpPr>
          <p:spPr>
            <a:xfrm>
              <a:off x="304800" y="3052192"/>
              <a:ext cx="4953000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CC0099"/>
                </a:solidFill>
              </a:endParaRPr>
            </a:p>
          </p:txBody>
        </p:sp>
        <p:sp>
          <p:nvSpPr>
            <p:cNvPr id="13" name="Ellipse 9"/>
            <p:cNvSpPr/>
            <p:nvPr/>
          </p:nvSpPr>
          <p:spPr>
            <a:xfrm>
              <a:off x="1475656" y="3556248"/>
              <a:ext cx="3657600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CC0099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79512" y="4509120"/>
            <a:ext cx="8856984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latin typeface="+mn-lt"/>
              </a:rPr>
              <a:t>The two most promising lines of development towards the new </a:t>
            </a:r>
            <a:r>
              <a:rPr lang="en-US" sz="1400" b="1" dirty="0" smtClean="0">
                <a:latin typeface="+mn-lt"/>
              </a:rPr>
              <a:t>high energy</a:t>
            </a:r>
            <a:r>
              <a:rPr lang="en-US" sz="1400" b="1" dirty="0">
                <a:latin typeface="+mn-lt"/>
              </a:rPr>
              <a:t> </a:t>
            </a:r>
            <a:r>
              <a:rPr lang="en-US" sz="1400" b="1" dirty="0" smtClean="0">
                <a:latin typeface="+mn-lt"/>
              </a:rPr>
              <a:t>frontier </a:t>
            </a:r>
            <a:r>
              <a:rPr lang="en-US" sz="1400" b="1" dirty="0">
                <a:latin typeface="+mn-lt"/>
              </a:rPr>
              <a:t>after the LHC are proton-proton and electron-positron colliders. </a:t>
            </a:r>
            <a:r>
              <a:rPr lang="en-US" sz="1400" b="1" dirty="0" smtClean="0">
                <a:latin typeface="+mn-lt"/>
              </a:rPr>
              <a:t>Focused design studies </a:t>
            </a:r>
            <a:r>
              <a:rPr lang="en-US" sz="1400" b="1" dirty="0">
                <a:latin typeface="+mn-lt"/>
              </a:rPr>
              <a:t>are required </a:t>
            </a:r>
            <a:r>
              <a:rPr lang="en-US" sz="1400" b="1" u="sng" dirty="0">
                <a:latin typeface="+mn-lt"/>
              </a:rPr>
              <a:t>in both fields</a:t>
            </a:r>
            <a:r>
              <a:rPr lang="en-US" sz="1400" b="1" dirty="0">
                <a:latin typeface="+mn-lt"/>
              </a:rPr>
              <a:t>, together with vigorous accelerator R&amp;D supported </a:t>
            </a:r>
            <a:r>
              <a:rPr lang="en-US" sz="1400" b="1" dirty="0" smtClean="0">
                <a:latin typeface="+mn-lt"/>
              </a:rPr>
              <a:t>by </a:t>
            </a:r>
            <a:r>
              <a:rPr lang="en-US" sz="1400" b="1" u="sng" dirty="0" smtClean="0">
                <a:latin typeface="+mn-lt"/>
              </a:rPr>
              <a:t>adequate </a:t>
            </a:r>
            <a:r>
              <a:rPr lang="en-US" sz="1400" b="1" u="sng" dirty="0">
                <a:latin typeface="+mn-lt"/>
              </a:rPr>
              <a:t>resources and driven by collaborations involving CERN and national </a:t>
            </a:r>
            <a:r>
              <a:rPr lang="en-US" sz="1400" b="1" u="sng" dirty="0" smtClean="0">
                <a:latin typeface="+mn-lt"/>
              </a:rPr>
              <a:t>institutes, universities </a:t>
            </a:r>
            <a:r>
              <a:rPr lang="en-US" sz="1400" b="1" u="sng" dirty="0">
                <a:latin typeface="+mn-lt"/>
              </a:rPr>
              <a:t>and laboratories worldwide</a:t>
            </a:r>
            <a:r>
              <a:rPr lang="en-US" sz="1400" b="1" dirty="0">
                <a:latin typeface="+mn-lt"/>
              </a:rPr>
              <a:t>. The Compact Linear Collider (CLIC) is an </a:t>
            </a:r>
            <a:r>
              <a:rPr lang="en-US" sz="1400" b="1" dirty="0" smtClean="0">
                <a:latin typeface="+mn-lt"/>
              </a:rPr>
              <a:t>electron-positron</a:t>
            </a:r>
            <a:endParaRPr lang="en-US" sz="1400" b="1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machine based on a novel two-beam acceleration technique, which could, in </a:t>
            </a:r>
            <a:r>
              <a:rPr lang="en-US" sz="1400" b="1" dirty="0" smtClean="0">
                <a:latin typeface="+mn-lt"/>
              </a:rPr>
              <a:t>stages, reach </a:t>
            </a:r>
            <a:r>
              <a:rPr lang="en-US" sz="1400" b="1" dirty="0">
                <a:latin typeface="+mn-lt"/>
              </a:rPr>
              <a:t>a </a:t>
            </a:r>
            <a:r>
              <a:rPr lang="en-US" sz="1400" b="1" dirty="0" err="1">
                <a:latin typeface="+mn-lt"/>
              </a:rPr>
              <a:t>centre</a:t>
            </a:r>
            <a:r>
              <a:rPr lang="en-US" sz="1400" b="1" dirty="0">
                <a:latin typeface="+mn-lt"/>
              </a:rPr>
              <a:t>-of-mass energy up to 3 </a:t>
            </a:r>
            <a:r>
              <a:rPr lang="en-US" sz="1400" b="1" dirty="0" err="1">
                <a:latin typeface="+mn-lt"/>
              </a:rPr>
              <a:t>TeV</a:t>
            </a:r>
            <a:r>
              <a:rPr lang="en-US" sz="1400" b="1" dirty="0">
                <a:latin typeface="+mn-lt"/>
              </a:rPr>
              <a:t>. A Conceptual Design Report for CLIC has </a:t>
            </a:r>
            <a:r>
              <a:rPr lang="en-US" sz="1400" b="1" dirty="0" smtClean="0">
                <a:latin typeface="+mn-lt"/>
              </a:rPr>
              <a:t>already been </a:t>
            </a:r>
            <a:r>
              <a:rPr lang="en-US" sz="1400" b="1" dirty="0">
                <a:latin typeface="+mn-lt"/>
              </a:rPr>
              <a:t>prepared. Possible proton-proton machines of higher energy than the LHC include </a:t>
            </a:r>
            <a:r>
              <a:rPr lang="en-US" sz="1400" b="1" dirty="0" smtClean="0">
                <a:latin typeface="+mn-lt"/>
              </a:rPr>
              <a:t>HE-LHC</a:t>
            </a:r>
            <a:r>
              <a:rPr lang="en-US" sz="1400" b="1" dirty="0">
                <a:latin typeface="+mn-lt"/>
              </a:rPr>
              <a:t>, roughly doubling the </a:t>
            </a:r>
            <a:r>
              <a:rPr lang="en-US" sz="1400" b="1" dirty="0" err="1">
                <a:latin typeface="+mn-lt"/>
              </a:rPr>
              <a:t>centre</a:t>
            </a:r>
            <a:r>
              <a:rPr lang="en-US" sz="1400" b="1" dirty="0">
                <a:latin typeface="+mn-lt"/>
              </a:rPr>
              <a:t>-of-mass energy in the present tunnel, and V-LHC, aimed </a:t>
            </a:r>
            <a:r>
              <a:rPr lang="en-US" sz="1400" b="1" dirty="0" smtClean="0">
                <a:latin typeface="+mn-lt"/>
              </a:rPr>
              <a:t>at reaching </a:t>
            </a:r>
            <a:r>
              <a:rPr lang="en-US" sz="1400" b="1" dirty="0">
                <a:latin typeface="+mn-lt"/>
              </a:rPr>
              <a:t>up to 100 </a:t>
            </a:r>
            <a:r>
              <a:rPr lang="en-US" sz="1400" b="1" dirty="0" err="1">
                <a:latin typeface="+mn-lt"/>
              </a:rPr>
              <a:t>TeV</a:t>
            </a:r>
            <a:r>
              <a:rPr lang="en-US" sz="1400" b="1" dirty="0">
                <a:latin typeface="+mn-lt"/>
              </a:rPr>
              <a:t> in a new circular 80km tunnel. </a:t>
            </a:r>
            <a:r>
              <a:rPr lang="en-US" sz="1400" b="1" u="sng" dirty="0">
                <a:latin typeface="+mn-lt"/>
              </a:rPr>
              <a:t>A large tunnel such as this could </a:t>
            </a:r>
            <a:r>
              <a:rPr lang="en-US" sz="1400" b="1" u="sng" dirty="0" smtClean="0">
                <a:latin typeface="+mn-lt"/>
              </a:rPr>
              <a:t>also host </a:t>
            </a:r>
            <a:r>
              <a:rPr lang="en-US" sz="1400" b="1" u="sng" dirty="0">
                <a:latin typeface="+mn-lt"/>
              </a:rPr>
              <a:t>a circular electron-positron machine (TLEP) reaching energies up to 350 </a:t>
            </a:r>
            <a:r>
              <a:rPr lang="en-US" sz="1400" b="1" u="sng" dirty="0" err="1">
                <a:latin typeface="+mn-lt"/>
              </a:rPr>
              <a:t>GeV</a:t>
            </a:r>
            <a:r>
              <a:rPr lang="en-US" sz="1400" b="1" u="sng" dirty="0">
                <a:latin typeface="+mn-lt"/>
              </a:rPr>
              <a:t> with </a:t>
            </a:r>
            <a:r>
              <a:rPr lang="en-US" sz="1400" b="1" u="sng" dirty="0" smtClean="0">
                <a:latin typeface="+mn-lt"/>
              </a:rPr>
              <a:t>high </a:t>
            </a:r>
            <a:r>
              <a:rPr lang="fr-FR" sz="1400" b="1" u="sng" dirty="0" err="1" smtClean="0">
                <a:latin typeface="+mn-lt"/>
              </a:rPr>
              <a:t>luminosity</a:t>
            </a:r>
            <a:r>
              <a:rPr lang="fr-FR" sz="1400" b="1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50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Study : 2013 –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pic>
        <p:nvPicPr>
          <p:cNvPr id="21" name="Content Placeholder 20" descr="TLEP-WP345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0" r="-8820"/>
          <a:stretch>
            <a:fillRect/>
          </a:stretch>
        </p:blipFill>
        <p:spPr>
          <a:xfrm>
            <a:off x="457200" y="178335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0001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Scientific Motivation for TLEP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/>
              <a:t>A new boson with mass ~ 126 </a:t>
            </a:r>
            <a:r>
              <a:rPr lang="en-US" sz="2000" dirty="0" err="1" smtClean="0"/>
              <a:t>GeV</a:t>
            </a:r>
            <a:r>
              <a:rPr lang="en-US" sz="2000" dirty="0" smtClean="0"/>
              <a:t>, and with SMS properties</a:t>
            </a:r>
          </a:p>
          <a:p>
            <a:pPr lvl="1"/>
            <a:r>
              <a:rPr lang="en-US" sz="1600" dirty="0" smtClean="0"/>
              <a:t>Example : H(126) </a:t>
            </a:r>
            <a:r>
              <a:rPr lang="en-US" sz="1600" dirty="0"/>
              <a:t>→ </a:t>
            </a:r>
            <a:r>
              <a:rPr lang="en-US" sz="1600" dirty="0" smtClean="0"/>
              <a:t>ZZ </a:t>
            </a:r>
            <a:r>
              <a:rPr lang="en-US" sz="1600" dirty="0"/>
              <a:t>→ </a:t>
            </a:r>
            <a:r>
              <a:rPr lang="en-US" sz="1600" dirty="0" smtClean="0"/>
              <a:t> 4 leptons in CMS and ATLAS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914400" lvl="2" indent="0">
              <a:buNone/>
            </a:pPr>
            <a:endParaRPr lang="en-US" sz="1600" dirty="0" smtClean="0"/>
          </a:p>
          <a:p>
            <a:pPr lvl="2"/>
            <a:r>
              <a:rPr lang="en-US" sz="1600" dirty="0" smtClean="0"/>
              <a:t>H(126) couples to the Z boson : </a:t>
            </a:r>
            <a:r>
              <a:rPr lang="en-US" sz="1600" dirty="0" smtClean="0">
                <a:solidFill>
                  <a:srgbClr val="FF0000"/>
                </a:solidFill>
              </a:rPr>
              <a:t>important for </a:t>
            </a:r>
            <a:r>
              <a:rPr lang="en-US" sz="1600" dirty="0" err="1" smtClean="0">
                <a:solidFill>
                  <a:srgbClr val="FF0000"/>
                </a:solidFill>
              </a:rPr>
              <a:t>e</a:t>
            </a:r>
            <a:r>
              <a:rPr lang="en-US" sz="1600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1600" dirty="0" err="1" smtClean="0">
                <a:solidFill>
                  <a:srgbClr val="FF0000"/>
                </a:solidFill>
              </a:rPr>
              <a:t>e</a:t>
            </a:r>
            <a:r>
              <a:rPr lang="en-US" sz="16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solidFill>
                  <a:srgbClr val="FF0000"/>
                </a:solidFill>
              </a:rPr>
              <a:t> colliders!</a:t>
            </a:r>
          </a:p>
          <a:p>
            <a:pPr lvl="3"/>
            <a:r>
              <a:rPr lang="en-US" sz="1600" dirty="0" err="1" smtClean="0"/>
              <a:t>g</a:t>
            </a:r>
            <a:r>
              <a:rPr lang="en-US" sz="1600" baseline="-25000" dirty="0" err="1" smtClean="0"/>
              <a:t>HZZ</a:t>
            </a:r>
            <a:r>
              <a:rPr lang="en-US" sz="1600" dirty="0" smtClean="0"/>
              <a:t> compatible with SM prediction (within ±30%)</a:t>
            </a:r>
          </a:p>
          <a:p>
            <a:pPr lvl="3"/>
            <a:r>
              <a:rPr lang="en-US" sz="1600" dirty="0" smtClean="0"/>
              <a:t>Scalar hypothesis </a:t>
            </a:r>
            <a:r>
              <a:rPr lang="en-US" sz="1600" dirty="0" err="1" smtClean="0"/>
              <a:t>favoured</a:t>
            </a:r>
            <a:r>
              <a:rPr lang="en-US" sz="1600" dirty="0" smtClean="0"/>
              <a:t> </a:t>
            </a:r>
          </a:p>
          <a:p>
            <a:pPr lvl="3"/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known to ~ 400 MeV</a:t>
            </a:r>
          </a:p>
          <a:p>
            <a:pPr lvl="3"/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 smtClean="0"/>
              <a:t> largest at √s = 250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lvl="1"/>
            <a:endParaRPr lang="en-US" sz="1600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18" name="Picture 17" descr="HZZ4l_ATLAS_animated_orginal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12" y="1752600"/>
            <a:ext cx="3064188" cy="2971800"/>
          </a:xfrm>
          <a:prstGeom prst="rect">
            <a:avLst/>
          </a:prstGeom>
        </p:spPr>
      </p:pic>
      <p:pic>
        <p:nvPicPr>
          <p:cNvPr id="20" name="Picture 19" descr="HZZ4l_CMS_animat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3855235" cy="2977145"/>
          </a:xfrm>
          <a:prstGeom prst="rect">
            <a:avLst/>
          </a:prstGeom>
        </p:spPr>
      </p:pic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413021"/>
              </p:ext>
            </p:extLst>
          </p:nvPr>
        </p:nvGraphicFramePr>
        <p:xfrm>
          <a:off x="76200" y="4289975"/>
          <a:ext cx="1824037" cy="51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Equation" r:id="rId5" imgW="1676400" imgH="469900" progId="Equation.3">
                  <p:embed/>
                </p:oleObj>
              </mc:Choice>
              <mc:Fallback>
                <p:oleObj name="Equation" r:id="rId5" imgW="1676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4289975"/>
                        <a:ext cx="1824037" cy="510625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512715"/>
              </p:ext>
            </p:extLst>
          </p:nvPr>
        </p:nvGraphicFramePr>
        <p:xfrm>
          <a:off x="7112000" y="4572000"/>
          <a:ext cx="187960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Equation" r:id="rId7" imgW="1727200" imgH="431800" progId="Equation.3">
                  <p:embed/>
                </p:oleObj>
              </mc:Choice>
              <mc:Fallback>
                <p:oleObj name="Equation" r:id="rId7" imgW="172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12000" y="4572000"/>
                        <a:ext cx="1879600" cy="468312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4" descr="J:\Public\Moriond2001\brempro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81600"/>
            <a:ext cx="2133600" cy="14952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10628" y="1524000"/>
            <a:ext cx="1095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n-lt"/>
              </a:rPr>
              <a:t>Moriond</a:t>
            </a:r>
            <a:r>
              <a:rPr lang="en-US" sz="1100" dirty="0" smtClean="0">
                <a:latin typeface="+mn-lt"/>
              </a:rPr>
              <a:t> EW ’13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270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we?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TLEP Steering group (</a:t>
            </a:r>
            <a:r>
              <a:rPr lang="en-US" i="1" dirty="0" smtClean="0"/>
              <a:t>ad interim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Roy Aleksan</a:t>
            </a:r>
          </a:p>
          <a:p>
            <a:pPr lvl="1"/>
            <a:r>
              <a:rPr lang="en-US" dirty="0" smtClean="0"/>
              <a:t>Alain Blondel</a:t>
            </a:r>
          </a:p>
          <a:p>
            <a:pPr lvl="1"/>
            <a:r>
              <a:rPr lang="en-US" dirty="0" smtClean="0"/>
              <a:t>John Ellis</a:t>
            </a:r>
          </a:p>
          <a:p>
            <a:pPr lvl="1"/>
            <a:r>
              <a:rPr lang="en-US" dirty="0" smtClean="0"/>
              <a:t>Patrick </a:t>
            </a:r>
            <a:r>
              <a:rPr lang="en-US" dirty="0" err="1" smtClean="0"/>
              <a:t>Janot</a:t>
            </a:r>
            <a:endParaRPr lang="en-US" dirty="0" smtClean="0"/>
          </a:p>
          <a:p>
            <a:pPr lvl="1"/>
            <a:r>
              <a:rPr lang="en-US" dirty="0" smtClean="0"/>
              <a:t>Mike Koratzinos</a:t>
            </a:r>
          </a:p>
          <a:p>
            <a:pPr lvl="1"/>
            <a:r>
              <a:rPr lang="en-US" dirty="0"/>
              <a:t>Marco </a:t>
            </a:r>
            <a:r>
              <a:rPr lang="en-US" dirty="0" smtClean="0"/>
              <a:t>Zanetti</a:t>
            </a:r>
            <a:endParaRPr lang="en-GB" dirty="0"/>
          </a:p>
          <a:p>
            <a:pPr lvl="1"/>
            <a:r>
              <a:rPr lang="en-US" dirty="0" smtClean="0"/>
              <a:t>Frank Zimmermann</a:t>
            </a:r>
          </a:p>
        </p:txBody>
      </p:sp>
    </p:spTree>
    <p:extLst>
      <p:ext uri="{BB962C8B-B14F-4D97-AF65-F5344CB8AC3E}">
        <p14:creationId xmlns:p14="http://schemas.microsoft.com/office/powerpoint/2010/main" val="217891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9685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TLEP is a unique project for Europe and the HEP community</a:t>
            </a:r>
          </a:p>
          <a:p>
            <a:r>
              <a:rPr lang="en-US" dirty="0" smtClean="0"/>
              <a:t>It offers the </a:t>
            </a:r>
            <a:r>
              <a:rPr lang="en-US" dirty="0" smtClean="0">
                <a:solidFill>
                  <a:srgbClr val="0070C0"/>
                </a:solidFill>
              </a:rPr>
              <a:t>best performance </a:t>
            </a:r>
            <a:r>
              <a:rPr lang="en-US" dirty="0" smtClean="0"/>
              <a:t>compared to similar cost and timescale projects</a:t>
            </a:r>
          </a:p>
          <a:p>
            <a:r>
              <a:rPr lang="en-US" dirty="0" smtClean="0"/>
              <a:t>LEP3 offers an excellent </a:t>
            </a:r>
            <a:r>
              <a:rPr lang="en-US" dirty="0" smtClean="0">
                <a:solidFill>
                  <a:srgbClr val="0070C0"/>
                </a:solidFill>
              </a:rPr>
              <a:t>backup</a:t>
            </a:r>
            <a:r>
              <a:rPr lang="en-US" dirty="0" smtClean="0"/>
              <a:t> plan</a:t>
            </a:r>
          </a:p>
          <a:p>
            <a:r>
              <a:rPr lang="en-US" dirty="0" smtClean="0"/>
              <a:t>It is </a:t>
            </a:r>
            <a:r>
              <a:rPr lang="en-US" dirty="0" smtClean="0">
                <a:solidFill>
                  <a:srgbClr val="0070C0"/>
                </a:solidFill>
              </a:rPr>
              <a:t>upgradable</a:t>
            </a:r>
            <a:r>
              <a:rPr lang="en-US" dirty="0" smtClean="0"/>
              <a:t> to a very high energy </a:t>
            </a:r>
            <a:r>
              <a:rPr lang="en-US" dirty="0" err="1" smtClean="0"/>
              <a:t>pp</a:t>
            </a:r>
            <a:r>
              <a:rPr lang="en-US" dirty="0" smtClean="0"/>
              <a:t> collider (~100TeV)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70C0"/>
                </a:solidFill>
              </a:rPr>
              <a:t>design study effort </a:t>
            </a:r>
            <a:r>
              <a:rPr lang="en-US" dirty="0" smtClean="0"/>
              <a:t>has just started: it is an exciting project with short delivery times (2018)</a:t>
            </a:r>
          </a:p>
          <a:p>
            <a:r>
              <a:rPr lang="en-US" dirty="0" smtClean="0"/>
              <a:t>We </a:t>
            </a:r>
            <a:r>
              <a:rPr lang="en-US" dirty="0" smtClean="0">
                <a:solidFill>
                  <a:srgbClr val="0070C0"/>
                </a:solidFill>
              </a:rPr>
              <a:t>need to wait for the LHC 14TeV </a:t>
            </a:r>
            <a:r>
              <a:rPr lang="en-US" dirty="0" smtClean="0"/>
              <a:t>run, but there is a high chance that TLEP/VHE-LHC will be the best way to go for the next 50 years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9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Join us!</a:t>
            </a:r>
            <a:endParaRPr lang="en-GB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You can contribute to the design study by filling the form</a:t>
            </a:r>
          </a:p>
          <a:p>
            <a:pPr marL="457200" lvl="1" indent="0">
              <a:buNone/>
            </a:pPr>
            <a:r>
              <a:rPr lang="en-GB" sz="2400" dirty="0">
                <a:hlinkClick r:id="rId2"/>
              </a:rPr>
              <a:t>http://</a:t>
            </a:r>
            <a:r>
              <a:rPr lang="en-GB" sz="2400" dirty="0" smtClean="0">
                <a:hlinkClick r:id="rId2"/>
              </a:rPr>
              <a:t>tlep.web.cern.ch/contribute-to-the-design-study</a:t>
            </a:r>
            <a:endParaRPr lang="en-GB" sz="2400" dirty="0" smtClean="0"/>
          </a:p>
          <a:p>
            <a:pPr marL="457200" lvl="1" indent="0">
              <a:buNone/>
            </a:pPr>
            <a:r>
              <a:rPr lang="en-US" sz="2400" dirty="0" smtClean="0"/>
              <a:t>…indicating in which field you would like to contribute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(no </a:t>
            </a:r>
            <a:r>
              <a:rPr lang="en-US" sz="2400" dirty="0" err="1" smtClean="0"/>
              <a:t>MoU</a:t>
            </a:r>
            <a:r>
              <a:rPr lang="en-US" sz="2400" dirty="0" smtClean="0"/>
              <a:t> currently, institution board to be assembled)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 smtClean="0"/>
              <a:t>Kick-off meeting (at CERN) expected end of the year/beginning of 2014</a:t>
            </a:r>
          </a:p>
          <a:p>
            <a:r>
              <a:rPr lang="en-US" sz="2400" dirty="0" smtClean="0"/>
              <a:t>Currently 174 expressions of interest – only 5 Greeks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7293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E1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371600"/>
            <a:ext cx="2717790" cy="3953148"/>
          </a:xfrm>
          <a:prstGeom prst="rect">
            <a:avLst/>
          </a:prstGeom>
        </p:spPr>
      </p:pic>
      <p:pic>
        <p:nvPicPr>
          <p:cNvPr id="8" name="Picture 7" descr="JE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43" y="1609006"/>
            <a:ext cx="5307557" cy="39802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326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discovered Higgs boson is indeed (very) Standard </a:t>
            </a:r>
          </a:p>
          <a:p>
            <a:pPr lvl="1"/>
            <a:r>
              <a:rPr lang="en-US" sz="1600" dirty="0" smtClean="0"/>
              <a:t>A summary of all available data so far :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1600" dirty="0" smtClean="0"/>
              <a:t>A sign that New Physics might </a:t>
            </a:r>
            <a:r>
              <a:rPr lang="en-US" sz="1600" dirty="0" smtClean="0">
                <a:solidFill>
                  <a:srgbClr val="FF0000"/>
                </a:solidFill>
              </a:rPr>
              <a:t>not</a:t>
            </a:r>
            <a:r>
              <a:rPr lang="en-US" sz="1600" dirty="0" smtClean="0"/>
              <a:t> be around the corner</a:t>
            </a:r>
          </a:p>
          <a:p>
            <a:pPr lvl="2"/>
            <a:r>
              <a:rPr lang="en-US" sz="1600" dirty="0" smtClean="0"/>
              <a:t>As it would modify the Higgs branching fractions (How much ? See in a few slides.)</a:t>
            </a:r>
          </a:p>
          <a:p>
            <a:pPr lvl="3"/>
            <a:r>
              <a:rPr lang="en-US" sz="1600" dirty="0" smtClean="0"/>
              <a:t>Need to measure more precisely (How precisely ? See in a few slides.)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Scientific Motivation for TLEP (2)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9" name="Picture 8" descr="Mepsil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645024"/>
            <a:ext cx="2686050" cy="5067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88024" y="1988840"/>
            <a:ext cx="937238" cy="261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J. Ellis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0612" y="2581492"/>
            <a:ext cx="104387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Global fit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208461" y="4365104"/>
            <a:ext cx="316894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cs typeface="Times New Roman"/>
              </a:rPr>
              <a:t>Red line = SM</a:t>
            </a:r>
            <a:r>
              <a:rPr lang="en-US" sz="1600" dirty="0">
                <a:cs typeface="Times New Roman"/>
              </a:rPr>
              <a:t>, dashed line = best fit</a:t>
            </a:r>
            <a:endParaRPr lang="en-US" sz="1400" dirty="0">
              <a:cs typeface="Times New Roman"/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85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Higgs measurements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54148"/>
            <a:ext cx="8229600" cy="498316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Precision needed for Higgs measurements ?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Does H(126) </a:t>
            </a:r>
          </a:p>
          <a:p>
            <a:pPr lvl="2"/>
            <a:r>
              <a:rPr lang="en-US" sz="1600" dirty="0" smtClean="0"/>
              <a:t>Couple to fermions ?</a:t>
            </a:r>
          </a:p>
          <a:p>
            <a:pPr lvl="2"/>
            <a:r>
              <a:rPr lang="en-US" sz="1600" dirty="0" smtClean="0"/>
              <a:t>Account for fermion masses ?</a:t>
            </a:r>
          </a:p>
          <a:p>
            <a:pPr lvl="2"/>
            <a:r>
              <a:rPr lang="en-US" sz="1600" dirty="0" smtClean="0"/>
              <a:t>Fully account for EWSB ?</a:t>
            </a:r>
          </a:p>
          <a:p>
            <a:pPr lvl="2"/>
            <a:r>
              <a:rPr lang="en-US" sz="1600" dirty="0" smtClean="0"/>
              <a:t>Has SM coupling to gauge bosons ?</a:t>
            </a:r>
          </a:p>
          <a:p>
            <a:pPr lvl="2"/>
            <a:r>
              <a:rPr lang="en-US" sz="1600" dirty="0" smtClean="0"/>
              <a:t>Decay to new, visible, particles ?</a:t>
            </a:r>
          </a:p>
          <a:p>
            <a:pPr lvl="2"/>
            <a:r>
              <a:rPr lang="en-US" sz="1600" dirty="0" smtClean="0"/>
              <a:t>Decay to invisible particles ?</a:t>
            </a:r>
          </a:p>
          <a:p>
            <a:pPr lvl="2"/>
            <a:r>
              <a:rPr lang="en-US" sz="1600" dirty="0"/>
              <a:t>Have the “proper” mass  and width ?</a:t>
            </a:r>
          </a:p>
          <a:p>
            <a:pPr lvl="2"/>
            <a:r>
              <a:rPr lang="en-US" sz="1600" dirty="0" smtClean="0">
                <a:solidFill>
                  <a:srgbClr val="FF6600"/>
                </a:solidFill>
              </a:rPr>
              <a:t>Show any sign of new physics ?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1"/>
            <a:r>
              <a:rPr lang="en-US" sz="1600" dirty="0" smtClean="0"/>
              <a:t>What is the precision needed to answer all these questions in a useful manner ?</a:t>
            </a:r>
            <a:endParaRPr lang="en-US" sz="1600" dirty="0"/>
          </a:p>
          <a:p>
            <a:pPr lvl="2"/>
            <a:r>
              <a:rPr lang="en-US" sz="1600" dirty="0" smtClean="0"/>
              <a:t>We attempt to answer in the next slide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4143" y="1701380"/>
            <a:ext cx="4339857" cy="34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58974" y="1484784"/>
            <a:ext cx="903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57.9 ± 1.7 %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1886635"/>
            <a:ext cx="903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9900"/>
                </a:solidFill>
              </a:rPr>
              <a:t>21.6 </a:t>
            </a:r>
            <a:r>
              <a:rPr lang="en-US" sz="1000" dirty="0">
                <a:solidFill>
                  <a:srgbClr val="009900"/>
                </a:solidFill>
              </a:rPr>
              <a:t>± </a:t>
            </a:r>
            <a:r>
              <a:rPr lang="en-US" sz="1000" dirty="0" smtClean="0">
                <a:solidFill>
                  <a:srgbClr val="009900"/>
                </a:solidFill>
              </a:rPr>
              <a:t>0.6 %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2438400"/>
            <a:ext cx="939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C0099"/>
                </a:solidFill>
              </a:rPr>
              <a:t>   8.2 </a:t>
            </a:r>
            <a:r>
              <a:rPr lang="en-US" sz="1000" dirty="0">
                <a:solidFill>
                  <a:srgbClr val="CC0099"/>
                </a:solidFill>
              </a:rPr>
              <a:t>± </a:t>
            </a:r>
            <a:r>
              <a:rPr lang="en-US" sz="1000" dirty="0" smtClean="0">
                <a:solidFill>
                  <a:srgbClr val="CC0099"/>
                </a:solidFill>
              </a:rPr>
              <a:t>0.8 %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2438400"/>
            <a:ext cx="8681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smtClean="0">
                <a:solidFill>
                  <a:srgbClr val="FF0000"/>
                </a:solidFill>
              </a:rPr>
              <a:t>6.4 </a:t>
            </a:r>
            <a:r>
              <a:rPr lang="en-US" sz="1000" dirty="0">
                <a:solidFill>
                  <a:srgbClr val="FF0000"/>
                </a:solidFill>
              </a:rPr>
              <a:t>± </a:t>
            </a:r>
            <a:r>
              <a:rPr lang="en-US" sz="1000" dirty="0" smtClean="0">
                <a:solidFill>
                  <a:srgbClr val="FF0000"/>
                </a:solidFill>
              </a:rPr>
              <a:t>0.4 %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2666" y="2743200"/>
            <a:ext cx="8681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9900"/>
                </a:solidFill>
              </a:rPr>
              <a:t> 2.8 </a:t>
            </a:r>
            <a:r>
              <a:rPr lang="en-US" sz="1000" dirty="0">
                <a:solidFill>
                  <a:srgbClr val="009900"/>
                </a:solidFill>
              </a:rPr>
              <a:t>± </a:t>
            </a:r>
            <a:r>
              <a:rPr lang="en-US" sz="1000" dirty="0" smtClean="0">
                <a:solidFill>
                  <a:srgbClr val="009900"/>
                </a:solidFill>
              </a:rPr>
              <a:t>0.3 %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400" y="2743200"/>
            <a:ext cx="8681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CC"/>
                </a:solidFill>
              </a:rPr>
              <a:t> 2.6 </a:t>
            </a:r>
            <a:r>
              <a:rPr lang="en-US" sz="1000" dirty="0">
                <a:solidFill>
                  <a:srgbClr val="0000CC"/>
                </a:solidFill>
              </a:rPr>
              <a:t>± </a:t>
            </a:r>
            <a:r>
              <a:rPr lang="en-US" sz="1000" dirty="0" smtClean="0">
                <a:solidFill>
                  <a:srgbClr val="0000CC"/>
                </a:solidFill>
              </a:rPr>
              <a:t>0.1 %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3868579"/>
            <a:ext cx="1117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C0099"/>
                </a:solidFill>
              </a:rPr>
              <a:t>   0.27 </a:t>
            </a:r>
            <a:r>
              <a:rPr lang="en-US" sz="1000" dirty="0">
                <a:solidFill>
                  <a:srgbClr val="CC0099"/>
                </a:solidFill>
              </a:rPr>
              <a:t>± </a:t>
            </a:r>
            <a:r>
              <a:rPr lang="en-US" sz="1000" dirty="0" smtClean="0">
                <a:solidFill>
                  <a:srgbClr val="CC0099"/>
                </a:solidFill>
              </a:rPr>
              <a:t>0.02 %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1216" y="5086345"/>
            <a:ext cx="12272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PJ and G. </a:t>
            </a:r>
            <a:r>
              <a:rPr lang="en-US" sz="1100" dirty="0" err="1" smtClean="0">
                <a:solidFill>
                  <a:prstClr val="black"/>
                </a:solidFill>
              </a:rPr>
              <a:t>Ganis</a:t>
            </a:r>
            <a:endParaRPr lang="en-US" sz="1100" dirty="0" smtClean="0">
              <a:solidFill>
                <a:prstClr val="black"/>
              </a:solidFill>
            </a:endParaRPr>
          </a:p>
          <a:p>
            <a:r>
              <a:rPr lang="en-US" sz="1100" dirty="0">
                <a:solidFill>
                  <a:prstClr val="black"/>
                </a:solidFill>
              </a:rPr>
              <a:t>S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Dittmaier</a:t>
            </a:r>
            <a:r>
              <a:rPr lang="en-US" sz="1100" dirty="0" smtClean="0">
                <a:solidFill>
                  <a:prstClr val="black"/>
                </a:solidFill>
              </a:rPr>
              <a:t> et al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72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How accurately do we need to measure the Higgs couplings?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229600" cy="547260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Example : Precision for Higgs couplings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Maximum deviations</a:t>
            </a:r>
            <a:r>
              <a:rPr lang="en-US" sz="1600" dirty="0" smtClean="0"/>
              <a:t> with respect to SM couplings, as a function of new physics scale</a:t>
            </a:r>
          </a:p>
          <a:p>
            <a:pPr lvl="2">
              <a:lnSpc>
                <a:spcPct val="120000"/>
              </a:lnSpc>
            </a:pPr>
            <a:r>
              <a:rPr lang="en-US" sz="1600" dirty="0" smtClean="0"/>
              <a:t>SUSY                                                                     , for </a:t>
            </a:r>
            <a:r>
              <a:rPr lang="en-US" sz="1600" dirty="0" err="1" smtClean="0"/>
              <a:t>tan</a:t>
            </a:r>
            <a:r>
              <a:rPr lang="en-US" sz="1600" dirty="0" err="1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/>
              <a:t> = 5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Composite Higgs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Top partners 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Other models may give up to 5% deviation with respect to the Standard Model</a:t>
            </a:r>
          </a:p>
          <a:p>
            <a:pPr lvl="1"/>
            <a:r>
              <a:rPr lang="en-US" sz="1600" dirty="0" smtClean="0"/>
              <a:t>Maximal deviations for the new physics scale still allowed by LHC results</a:t>
            </a:r>
          </a:p>
          <a:p>
            <a:pPr lvl="1"/>
            <a:endParaRPr lang="en-US" sz="1600" dirty="0" smtClean="0"/>
          </a:p>
          <a:p>
            <a:pPr marL="914400" lvl="2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7030A0"/>
                </a:solidFill>
              </a:rPr>
              <a:t>This strongly influences the strategy for Higgs factory projects</a:t>
            </a:r>
          </a:p>
          <a:p>
            <a:pPr lvl="1"/>
            <a:r>
              <a:rPr lang="en-US" sz="1600" dirty="0">
                <a:solidFill>
                  <a:srgbClr val="7030A0"/>
                </a:solidFill>
              </a:rPr>
              <a:t>Need </a:t>
            </a:r>
            <a:r>
              <a:rPr lang="en-US" sz="1600" dirty="0" smtClean="0">
                <a:solidFill>
                  <a:srgbClr val="7030A0"/>
                </a:solidFill>
              </a:rPr>
              <a:t>at least a per-cent </a:t>
            </a:r>
            <a:r>
              <a:rPr lang="en-US" sz="1600" dirty="0">
                <a:solidFill>
                  <a:srgbClr val="7030A0"/>
                </a:solidFill>
              </a:rPr>
              <a:t>accuracy on couplings </a:t>
            </a:r>
            <a:r>
              <a:rPr lang="en-US" sz="1600" dirty="0" smtClean="0">
                <a:solidFill>
                  <a:srgbClr val="7030A0"/>
                </a:solidFill>
              </a:rPr>
              <a:t>for a 5</a:t>
            </a:r>
            <a:r>
              <a:rPr lang="en-US" sz="16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7030A0"/>
                </a:solidFill>
              </a:rPr>
              <a:t> “observation”</a:t>
            </a:r>
          </a:p>
          <a:p>
            <a:pPr lvl="2"/>
            <a:r>
              <a:rPr lang="en-US" sz="1600" dirty="0" smtClean="0">
                <a:solidFill>
                  <a:srgbClr val="7030A0"/>
                </a:solidFill>
              </a:rPr>
              <a:t>And </a:t>
            </a:r>
            <a:r>
              <a:rPr lang="en-US" sz="1600" dirty="0" smtClean="0">
                <a:solidFill>
                  <a:srgbClr val="FF0000"/>
                </a:solidFill>
              </a:rPr>
              <a:t>sub-percent precision </a:t>
            </a:r>
            <a:r>
              <a:rPr lang="en-US" sz="1600" dirty="0" smtClean="0">
                <a:solidFill>
                  <a:srgbClr val="7030A0"/>
                </a:solidFill>
              </a:rPr>
              <a:t>if new </a:t>
            </a:r>
            <a:r>
              <a:rPr lang="en-US" sz="1600" dirty="0">
                <a:solidFill>
                  <a:srgbClr val="7030A0"/>
                </a:solidFill>
              </a:rPr>
              <a:t>physics </a:t>
            </a:r>
            <a:r>
              <a:rPr lang="en-US" sz="1600" dirty="0" smtClean="0">
                <a:solidFill>
                  <a:srgbClr val="7030A0"/>
                </a:solidFill>
              </a:rPr>
              <a:t>is at the (multi-)</a:t>
            </a:r>
            <a:r>
              <a:rPr lang="en-US" sz="1600" dirty="0" err="1" smtClean="0">
                <a:solidFill>
                  <a:srgbClr val="7030A0"/>
                </a:solidFill>
              </a:rPr>
              <a:t>TeV</a:t>
            </a:r>
            <a:r>
              <a:rPr lang="en-US" sz="1600" dirty="0" smtClean="0">
                <a:solidFill>
                  <a:srgbClr val="7030A0"/>
                </a:solidFill>
              </a:rPr>
              <a:t> scale</a:t>
            </a:r>
            <a:endParaRPr lang="en-US" sz="1600" dirty="0">
              <a:solidFill>
                <a:srgbClr val="7030A0"/>
              </a:solidFill>
            </a:endParaRPr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7" name="Picture 6" descr="ghbb_mA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2573173" cy="427948"/>
          </a:xfrm>
          <a:prstGeom prst="rect">
            <a:avLst/>
          </a:prstGeom>
          <a:solidFill>
            <a:srgbClr val="FFEEE5"/>
          </a:solidFill>
          <a:ln>
            <a:noFill/>
          </a:ln>
        </p:spPr>
      </p:pic>
      <p:pic>
        <p:nvPicPr>
          <p:cNvPr id="8" name="Picture 7" descr="ghff_compos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38" y="2150059"/>
            <a:ext cx="731535" cy="437092"/>
          </a:xfrm>
          <a:prstGeom prst="rect">
            <a:avLst/>
          </a:prstGeom>
        </p:spPr>
      </p:pic>
      <p:pic>
        <p:nvPicPr>
          <p:cNvPr id="9" name="Picture 8" descr="ghVV_compos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69" y="2133600"/>
            <a:ext cx="2099504" cy="453551"/>
          </a:xfrm>
          <a:prstGeom prst="rect">
            <a:avLst/>
          </a:prstGeom>
        </p:spPr>
      </p:pic>
      <p:pic>
        <p:nvPicPr>
          <p:cNvPr id="10" name="Picture 9" descr="ghgg_to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52" y="2743200"/>
            <a:ext cx="4478821" cy="471840"/>
          </a:xfrm>
          <a:prstGeom prst="rect">
            <a:avLst/>
          </a:prstGeom>
        </p:spPr>
      </p:pic>
      <p:pic>
        <p:nvPicPr>
          <p:cNvPr id="11" name="Picture 10" descr="Well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147404"/>
            <a:ext cx="5257800" cy="9579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62800" y="1643390"/>
            <a:ext cx="16978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H. Baer, M. </a:t>
            </a:r>
            <a:r>
              <a:rPr lang="en-US" sz="1100" dirty="0" err="1" smtClean="0">
                <a:solidFill>
                  <a:prstClr val="black"/>
                </a:solidFill>
              </a:rPr>
              <a:t>Peskin</a:t>
            </a:r>
            <a:r>
              <a:rPr lang="en-US" sz="1100" dirty="0" smtClean="0">
                <a:solidFill>
                  <a:prstClr val="black"/>
                </a:solidFill>
              </a:rPr>
              <a:t>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7278" y="4691390"/>
            <a:ext cx="1161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J.D. Wells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32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SM closure tests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976664"/>
          </a:xfrm>
        </p:spPr>
        <p:txBody>
          <a:bodyPr>
            <a:noAutofit/>
          </a:bodyPr>
          <a:lstStyle/>
          <a:p>
            <a:r>
              <a:rPr lang="en-US" sz="2400" dirty="0" smtClean="0"/>
              <a:t>If no new physics is found, what next ?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Once </a:t>
            </a:r>
            <a:r>
              <a:rPr lang="en-US" sz="1800" dirty="0" err="1" smtClean="0">
                <a:solidFill>
                  <a:srgbClr val="FF0000"/>
                </a:solidFill>
              </a:rPr>
              <a:t>m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H</a:t>
            </a:r>
            <a:r>
              <a:rPr lang="en-US" sz="1800" dirty="0" smtClean="0">
                <a:solidFill>
                  <a:srgbClr val="FF0000"/>
                </a:solidFill>
              </a:rPr>
              <a:t> is known, the standard model has nowhere to go !</a:t>
            </a:r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lvl="2"/>
            <a:r>
              <a:rPr lang="en-US" sz="1800" dirty="0" smtClean="0"/>
              <a:t>Very strong incentive to revisit and </a:t>
            </a:r>
            <a:r>
              <a:rPr lang="en-US" sz="1800" dirty="0" smtClean="0">
                <a:solidFill>
                  <a:srgbClr val="FF6600"/>
                </a:solidFill>
              </a:rPr>
              <a:t>improve</a:t>
            </a:r>
            <a:r>
              <a:rPr lang="en-US" sz="1800" dirty="0" smtClean="0"/>
              <a:t> all precision measurements</a:t>
            </a:r>
          </a:p>
          <a:p>
            <a:pPr lvl="3"/>
            <a:r>
              <a:rPr lang="en-US" sz="1800" dirty="0" smtClean="0"/>
              <a:t>Z pole, WW threshold</a:t>
            </a:r>
          </a:p>
          <a:p>
            <a:pPr lvl="3"/>
            <a:r>
              <a:rPr lang="en-US" sz="1800" dirty="0" smtClean="0"/>
              <a:t>Higgs couplings</a:t>
            </a:r>
          </a:p>
          <a:p>
            <a:pPr lvl="3"/>
            <a:r>
              <a:rPr lang="en-US" sz="1800" dirty="0" smtClean="0"/>
              <a:t>Top quark properties</a:t>
            </a:r>
          </a:p>
          <a:p>
            <a:pPr lvl="3"/>
            <a:r>
              <a:rPr lang="en-US" sz="1800" dirty="0" smtClean="0"/>
              <a:t>Rare decays (</a:t>
            </a:r>
            <a:r>
              <a:rPr lang="en-US" sz="1800" dirty="0" err="1" smtClean="0"/>
              <a:t>B</a:t>
            </a:r>
            <a:r>
              <a:rPr lang="en-US" sz="1800" baseline="-25000" dirty="0" err="1" smtClean="0"/>
              <a:t>s</a:t>
            </a:r>
            <a:r>
              <a:rPr lang="en-US" sz="1800" dirty="0" smtClean="0"/>
              <a:t>  </a:t>
            </a:r>
            <a:r>
              <a:rPr lang="en-US" sz="1800" dirty="0"/>
              <a:t>→ </a:t>
            </a:r>
            <a:r>
              <a:rPr lang="en-US" sz="1800" dirty="0" smtClean="0">
                <a:latin typeface="Symbol" charset="2"/>
                <a:cs typeface="Symbol" charset="2"/>
              </a:rPr>
              <a:t>mm, </a:t>
            </a:r>
            <a:r>
              <a:rPr lang="en-US" sz="1800" dirty="0" smtClean="0">
                <a:cs typeface="Symbol" charset="2"/>
              </a:rPr>
              <a:t>etc.</a:t>
            </a:r>
            <a:r>
              <a:rPr lang="en-US" sz="1800" dirty="0" smtClean="0"/>
              <a:t>)</a:t>
            </a:r>
          </a:p>
          <a:p>
            <a:pPr lvl="2"/>
            <a:r>
              <a:rPr lang="en-US" sz="1800" dirty="0" smtClean="0"/>
              <a:t>To become sensitive to (multi-)</a:t>
            </a:r>
            <a:r>
              <a:rPr lang="en-US" sz="1800" dirty="0" err="1" smtClean="0"/>
              <a:t>TeV</a:t>
            </a:r>
            <a:r>
              <a:rPr lang="en-US" sz="1800" dirty="0" smtClean="0"/>
              <a:t> New Physics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3673" y="1676400"/>
            <a:ext cx="335578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oma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4" y="1676400"/>
            <a:ext cx="4218876" cy="282850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H="1">
            <a:off x="2895600" y="2819400"/>
            <a:ext cx="78922" cy="7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109696" y="4878606"/>
            <a:ext cx="2918688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→ </a:t>
            </a:r>
            <a:r>
              <a:rPr lang="en-US" sz="1600" b="1" dirty="0" err="1" smtClean="0">
                <a:latin typeface="+mn-lt"/>
              </a:rPr>
              <a:t>Programme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dirty="0">
                <a:latin typeface="+mn-lt"/>
              </a:rPr>
              <a:t>u</a:t>
            </a:r>
            <a:r>
              <a:rPr lang="en-US" sz="1600" b="1" dirty="0" smtClean="0">
                <a:latin typeface="+mn-lt"/>
              </a:rPr>
              <a:t>nique to TLEP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5400" y="5878438"/>
            <a:ext cx="3427040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→ </a:t>
            </a:r>
            <a:r>
              <a:rPr lang="en-US" sz="1600" b="1" dirty="0" smtClean="0">
                <a:latin typeface="+mn-lt"/>
              </a:rPr>
              <a:t>Also at the Z pole, unique to TLEP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04163" y="5228312"/>
            <a:ext cx="3788317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→ </a:t>
            </a:r>
            <a:r>
              <a:rPr lang="en-US" sz="1600" b="1" dirty="0" smtClean="0">
                <a:latin typeface="+mn-lt"/>
              </a:rPr>
              <a:t>Integrated luminosity unique to TLEP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" y="4234190"/>
            <a:ext cx="11177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R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Kogler</a:t>
            </a:r>
            <a:r>
              <a:rPr lang="en-US" sz="1100" dirty="0" smtClean="0">
                <a:solidFill>
                  <a:prstClr val="black"/>
                </a:solidFill>
              </a:rPr>
              <a:t>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26206" y="1871246"/>
            <a:ext cx="898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prstClr val="black"/>
                </a:solidFill>
              </a:rPr>
              <a:t>LHCb</a:t>
            </a:r>
            <a:r>
              <a:rPr lang="en-US" sz="1100" dirty="0" smtClean="0">
                <a:solidFill>
                  <a:prstClr val="black"/>
                </a:solidFill>
              </a:rPr>
              <a:t> 2013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91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6912768" cy="764704"/>
          </a:xfrm>
        </p:spPr>
        <p:txBody>
          <a:bodyPr/>
          <a:lstStyle/>
          <a:p>
            <a:r>
              <a:rPr lang="en-US" sz="2800" dirty="0" smtClean="0"/>
              <a:t>Precision at the LHC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1" y="908720"/>
            <a:ext cx="7761158" cy="4525963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The LHC *is* a Higgs factory. However, precision </a:t>
            </a:r>
            <a:r>
              <a:rPr lang="en-US" sz="2000" dirty="0" smtClean="0">
                <a:solidFill>
                  <a:srgbClr val="7030A0"/>
                </a:solidFill>
              </a:rPr>
              <a:t>does not reach </a:t>
            </a:r>
            <a:r>
              <a:rPr lang="en-US" sz="2000" dirty="0" smtClean="0">
                <a:solidFill>
                  <a:srgbClr val="FF0000"/>
                </a:solidFill>
              </a:rPr>
              <a:t>the sub-percent level needed to look for deviations Beyond the SM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32995" y="1764634"/>
            <a:ext cx="4015201" cy="3968622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itchFamily="2" charset="2"/>
              <a:buChar char="q"/>
              <a:defRPr kumimoji="1" sz="24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Zapf Dingbats" charset="2"/>
              <a:buChar char="u"/>
              <a:defRPr kumimoji="1" sz="2000" b="1">
                <a:solidFill>
                  <a:srgbClr val="0000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5000"/>
              <a:buFont typeface="Zapf Dingbats" charset="2"/>
              <a:buChar char="l"/>
              <a:defRPr kumimoji="1" sz="2000" b="1">
                <a:solidFill>
                  <a:srgbClr val="0099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75000"/>
              <a:buFont typeface="Zapf Dingbats" charset="2"/>
              <a:buChar char="è"/>
              <a:defRPr kumimoji="1" sz="2000" b="1">
                <a:solidFill>
                  <a:srgbClr val="CC00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buNone/>
              <a:defRPr kumimoji="1"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Approved LHC,  300 fb</a:t>
            </a:r>
            <a:r>
              <a:rPr lang="en-US" sz="1800" baseline="30000" dirty="0" smtClean="0">
                <a:solidFill>
                  <a:schemeClr val="tx1"/>
                </a:solidFill>
              </a:rPr>
              <a:t>-1</a:t>
            </a:r>
            <a:r>
              <a:rPr lang="en-US" sz="1800" dirty="0" smtClean="0">
                <a:solidFill>
                  <a:schemeClr val="tx1"/>
                </a:solidFill>
              </a:rPr>
              <a:t> at 14 </a:t>
            </a:r>
            <a:r>
              <a:rPr lang="en-US" sz="1800" dirty="0" err="1" smtClean="0">
                <a:solidFill>
                  <a:schemeClr val="tx1"/>
                </a:solidFill>
              </a:rPr>
              <a:t>TeV</a:t>
            </a:r>
            <a:r>
              <a:rPr lang="en-US" sz="1800" dirty="0" smtClean="0">
                <a:solidFill>
                  <a:schemeClr val="tx1"/>
                </a:solidFill>
              </a:rPr>
              <a:t> : </a:t>
            </a:r>
          </a:p>
          <a:p>
            <a:pPr marL="0" indent="0" algn="ctr">
              <a:buFont typeface="Wingdings" pitchFamily="2" charset="2"/>
              <a:buNone/>
            </a:pPr>
            <a:endParaRPr lang="en-US" sz="1800" b="0" dirty="0" smtClean="0">
              <a:solidFill>
                <a:srgbClr val="0000CC"/>
              </a:solidFill>
            </a:endParaRPr>
          </a:p>
          <a:p>
            <a:pPr lvl="1"/>
            <a:r>
              <a:rPr lang="en-US" sz="1600" dirty="0" smtClean="0"/>
              <a:t>Higgs mass at 100 MeV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Disentangle Spin 0 </a:t>
            </a:r>
            <a:r>
              <a:rPr lang="en-US" sz="1600" dirty="0" err="1" smtClean="0"/>
              <a:t>vs</a:t>
            </a:r>
            <a:r>
              <a:rPr lang="en-US" sz="1600" dirty="0" smtClean="0"/>
              <a:t> Spin 2 and main CP component in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/>
              <a:t>/ZZ*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Coupling precision / Experiment</a:t>
            </a:r>
          </a:p>
          <a:p>
            <a:pPr lvl="2"/>
            <a:r>
              <a:rPr lang="en-US" sz="1700" dirty="0" smtClean="0"/>
              <a:t>ZZ, WW,              5-6%</a:t>
            </a:r>
          </a:p>
          <a:p>
            <a:pPr lvl="2"/>
            <a:r>
              <a:rPr lang="en-US" sz="1700" dirty="0" smtClean="0"/>
              <a:t>bb, </a:t>
            </a:r>
            <a:r>
              <a:rPr lang="en-US" sz="1700" dirty="0" err="1" smtClean="0">
                <a:latin typeface="Symbol" charset="2"/>
                <a:cs typeface="Symbol" charset="2"/>
              </a:rPr>
              <a:t>tt</a:t>
            </a:r>
            <a:r>
              <a:rPr lang="en-US" sz="1700" dirty="0" smtClean="0">
                <a:latin typeface="Symbol" charset="2"/>
                <a:cs typeface="Symbol" charset="2"/>
              </a:rPr>
              <a:t>                </a:t>
            </a:r>
            <a:r>
              <a:rPr lang="en-US" sz="1700" dirty="0" smtClean="0"/>
              <a:t>10-15%</a:t>
            </a:r>
          </a:p>
          <a:p>
            <a:pPr lvl="2"/>
            <a:r>
              <a:rPr lang="en-US" sz="1700" dirty="0" err="1" smtClean="0"/>
              <a:t>tt</a:t>
            </a:r>
            <a:r>
              <a:rPr lang="en-US" sz="1700" dirty="0" smtClean="0"/>
              <a:t>, </a:t>
            </a:r>
            <a:r>
              <a:rPr lang="en-US" sz="1700" dirty="0" smtClean="0">
                <a:latin typeface="Symbol" charset="2"/>
                <a:cs typeface="Symbol" charset="2"/>
              </a:rPr>
              <a:t>mm                </a:t>
            </a:r>
            <a:r>
              <a:rPr lang="en-US" sz="1700" dirty="0" smtClean="0">
                <a:sym typeface="Wingdings"/>
              </a:rPr>
              <a:t>3-2 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700" dirty="0" smtClean="0">
                <a:sym typeface="Wingdings"/>
              </a:rPr>
              <a:t> effect</a:t>
            </a:r>
            <a:endParaRPr lang="en-US" sz="1700" dirty="0" smtClean="0"/>
          </a:p>
          <a:p>
            <a:pPr lvl="2"/>
            <a:r>
              <a:rPr lang="en-US" sz="1700" dirty="0" err="1" smtClean="0">
                <a:latin typeface="Symbol" charset="2"/>
                <a:cs typeface="Symbol" charset="2"/>
              </a:rPr>
              <a:t>gg</a:t>
            </a:r>
            <a:r>
              <a:rPr lang="en-US" sz="1700" dirty="0" smtClean="0"/>
              <a:t> , </a:t>
            </a:r>
            <a:r>
              <a:rPr lang="en-US" sz="1700" dirty="0" err="1" smtClean="0"/>
              <a:t>gg</a:t>
            </a:r>
            <a:r>
              <a:rPr lang="en-US" sz="1700" dirty="0" smtClean="0"/>
              <a:t>                   5-11%</a:t>
            </a:r>
            <a:endParaRPr lang="en-US" sz="17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54034" y="1781886"/>
            <a:ext cx="4356306" cy="395137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r>
              <a:rPr lang="en-US" sz="2600" b="1" dirty="0" smtClean="0">
                <a:solidFill>
                  <a:srgbClr val="000000"/>
                </a:solidFill>
              </a:rPr>
              <a:t>HL-LHC,  3000 fb</a:t>
            </a:r>
            <a:r>
              <a:rPr lang="en-US" sz="2600" b="1" baseline="30000" dirty="0" smtClean="0">
                <a:solidFill>
                  <a:srgbClr val="000000"/>
                </a:solidFill>
              </a:rPr>
              <a:t>-1</a:t>
            </a:r>
            <a:r>
              <a:rPr lang="en-US" sz="2600" b="1" dirty="0" smtClean="0">
                <a:solidFill>
                  <a:srgbClr val="000000"/>
                </a:solidFill>
              </a:rPr>
              <a:t> at 14 </a:t>
            </a:r>
            <a:r>
              <a:rPr lang="en-US" sz="2600" b="1" dirty="0" err="1" smtClean="0">
                <a:solidFill>
                  <a:srgbClr val="000000"/>
                </a:solidFill>
              </a:rPr>
              <a:t>TeV</a:t>
            </a:r>
            <a:r>
              <a:rPr lang="en-US" sz="2600" b="1" dirty="0" smtClean="0">
                <a:solidFill>
                  <a:srgbClr val="000000"/>
                </a:solidFill>
              </a:rPr>
              <a:t>:</a:t>
            </a:r>
          </a:p>
          <a:p>
            <a:pPr marL="0" indent="0" algn="ctr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endParaRPr lang="en-US" sz="2300" b="0" dirty="0" smtClean="0">
              <a:solidFill>
                <a:srgbClr val="000090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Higgs mass at 50 MeV</a:t>
            </a: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More precise studies of Higgs CP sector</a:t>
            </a: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Coupling precision / Experiment </a:t>
            </a:r>
            <a:endParaRPr lang="en-US" sz="2300" b="1" i="1" dirty="0" smtClean="0">
              <a:solidFill>
                <a:srgbClr val="0000CC"/>
              </a:solidFill>
            </a:endParaRP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ZZ, ZW,                       1-5%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bb, </a:t>
            </a:r>
            <a:r>
              <a:rPr lang="en-US" sz="2400" b="1" dirty="0" err="1" smtClean="0">
                <a:solidFill>
                  <a:srgbClr val="009900"/>
                </a:solidFill>
                <a:latin typeface="Symbol" charset="2"/>
                <a:cs typeface="Symbol" charset="2"/>
              </a:rPr>
              <a:t>tt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, </a:t>
            </a:r>
            <a:r>
              <a:rPr lang="en-US" sz="2400" b="1" dirty="0" err="1" smtClean="0">
                <a:solidFill>
                  <a:srgbClr val="009900"/>
                </a:solidFill>
              </a:rPr>
              <a:t>tt</a:t>
            </a:r>
            <a:r>
              <a:rPr lang="en-US" sz="2400" b="1" dirty="0" smtClean="0">
                <a:solidFill>
                  <a:srgbClr val="009900"/>
                </a:solidFill>
              </a:rPr>
              <a:t>, 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mm    </a:t>
            </a:r>
            <a:r>
              <a:rPr lang="en-US" sz="2400" b="1" dirty="0" smtClean="0">
                <a:solidFill>
                  <a:srgbClr val="009900"/>
                </a:solidFill>
              </a:rPr>
              <a:t>         3-10%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err="1">
                <a:solidFill>
                  <a:srgbClr val="009900"/>
                </a:solidFill>
                <a:latin typeface="Symbol" charset="2"/>
                <a:cs typeface="Symbol" charset="2"/>
              </a:rPr>
              <a:t>gg</a:t>
            </a:r>
            <a:r>
              <a:rPr lang="en-US" sz="2400" b="1" dirty="0">
                <a:solidFill>
                  <a:srgbClr val="009900"/>
                </a:solidFill>
              </a:rPr>
              <a:t>  and </a:t>
            </a:r>
            <a:r>
              <a:rPr lang="en-US" sz="2400" b="1" dirty="0" err="1">
                <a:solidFill>
                  <a:srgbClr val="009900"/>
                </a:solidFill>
              </a:rPr>
              <a:t>gg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smtClean="0">
                <a:solidFill>
                  <a:srgbClr val="009900"/>
                </a:solidFill>
              </a:rPr>
              <a:t>                   2-</a:t>
            </a:r>
            <a:r>
              <a:rPr lang="en-US" sz="2400" b="1" dirty="0">
                <a:solidFill>
                  <a:srgbClr val="009900"/>
                </a:solidFill>
              </a:rPr>
              <a:t>7</a:t>
            </a:r>
            <a:r>
              <a:rPr lang="en-US" sz="2400" b="1" dirty="0" smtClean="0">
                <a:solidFill>
                  <a:srgbClr val="009900"/>
                </a:solidFill>
              </a:rPr>
              <a:t>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HH                                 &gt;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3 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  (2 </a:t>
            </a:r>
            <a:r>
              <a:rPr lang="en-US" sz="2400" b="1" dirty="0" err="1" smtClean="0">
                <a:solidFill>
                  <a:srgbClr val="009900"/>
                </a:solidFill>
                <a:sym typeface="Wingdings"/>
              </a:rPr>
              <a:t>Expts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)</a:t>
            </a:r>
          </a:p>
          <a:p>
            <a:pPr marL="114300" indent="0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r>
              <a:rPr lang="en-US" sz="1500" b="0" i="1" dirty="0" smtClean="0">
                <a:solidFill>
                  <a:srgbClr val="000000">
                    <a:lumMod val="75000"/>
                    <a:lumOff val="25000"/>
                  </a:srgbClr>
                </a:solidFill>
                <a:sym typeface="Wingdings"/>
              </a:rPr>
              <a:t>Assuming sizeable reduction of theory errors</a:t>
            </a:r>
          </a:p>
          <a:p>
            <a:pPr lvl="1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endParaRPr lang="en-US" sz="1800" b="0" dirty="0" smtClean="0">
              <a:solidFill>
                <a:srgbClr val="000090"/>
              </a:solidFill>
              <a:sym typeface="Wingding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5949280"/>
            <a:ext cx="49810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CMS (#177) and ATLAS (#174) contributions to the European Strategy (2012)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Patrick </a:t>
            </a:r>
            <a:r>
              <a:rPr lang="en-US" altLang="en-US" dirty="0" err="1" smtClean="0"/>
              <a:t>Janot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08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4004</TotalTime>
  <Words>3683</Words>
  <Application>Microsoft Office PowerPoint</Application>
  <PresentationFormat>On-screen Show (4:3)</PresentationFormat>
  <Paragraphs>738</Paragraphs>
  <Slides>42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TLEP: a first step on a long vision for HEP</vt:lpstr>
      <vt:lpstr>PowerPoint Presentation</vt:lpstr>
      <vt:lpstr>You have heard it here first!</vt:lpstr>
      <vt:lpstr>Scientific Motivation for TLEP (1)</vt:lpstr>
      <vt:lpstr>Scientific Motivation for TLEP (2)</vt:lpstr>
      <vt:lpstr>Higgs measurements</vt:lpstr>
      <vt:lpstr>How accurately do we need to measure the Higgs couplings?</vt:lpstr>
      <vt:lpstr>SM closure tests</vt:lpstr>
      <vt:lpstr>Precision at the LHC</vt:lpstr>
      <vt:lpstr>Paths towards the future : Precision Higgs Factories</vt:lpstr>
      <vt:lpstr>A circular machine?</vt:lpstr>
      <vt:lpstr>Challenges (accelerator)</vt:lpstr>
      <vt:lpstr>Luminosity</vt:lpstr>
      <vt:lpstr>Luminosity</vt:lpstr>
      <vt:lpstr>Maximum luminosity</vt:lpstr>
      <vt:lpstr>Beamstrahlung</vt:lpstr>
      <vt:lpstr>Beamstrahlung mitigation</vt:lpstr>
      <vt:lpstr>RF issues</vt:lpstr>
      <vt:lpstr>What size for a circular collider?</vt:lpstr>
      <vt:lpstr>TLEP : a unique Higgs Factory … and much more !</vt:lpstr>
      <vt:lpstr>PowerPoint Presentation</vt:lpstr>
      <vt:lpstr>Beam lifetime at TLEP</vt:lpstr>
      <vt:lpstr>Power consumption</vt:lpstr>
      <vt:lpstr>TLEP Physics case as a Higgs Factory</vt:lpstr>
      <vt:lpstr>TLEP physics case as a Higgs factory</vt:lpstr>
      <vt:lpstr>TLEP physics case as a Higgs factory</vt:lpstr>
      <vt:lpstr>TLEP physics case as a Higgs factory</vt:lpstr>
      <vt:lpstr>TLEP physics case as a Higgs factory</vt:lpstr>
      <vt:lpstr>TLEP physics case as a Higgs factory</vt:lpstr>
      <vt:lpstr>Cost</vt:lpstr>
      <vt:lpstr>Cost per Higgs – by Patrick Janot</vt:lpstr>
      <vt:lpstr>Top Measurements at √s ~ 350 GeV</vt:lpstr>
      <vt:lpstr>Smaller √s : Impact of TeraZ and MegaW </vt:lpstr>
      <vt:lpstr>Smaller √s : Impact of TeraZ and MegaW </vt:lpstr>
      <vt:lpstr>Experimental challenges</vt:lpstr>
      <vt:lpstr>Detectors for TLEP and LEP3</vt:lpstr>
      <vt:lpstr>Possible Timescales</vt:lpstr>
      <vt:lpstr>European strategy</vt:lpstr>
      <vt:lpstr>Design Study : 2013 – 2018</vt:lpstr>
      <vt:lpstr>Who are we?</vt:lpstr>
      <vt:lpstr>Conclusions</vt:lpstr>
      <vt:lpstr>Join us!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TLEP: a first step on a long vision for HEP</dc:title>
  <dc:creator>mike</dc:creator>
  <cp:lastModifiedBy>mike</cp:lastModifiedBy>
  <cp:revision>57</cp:revision>
  <dcterms:created xsi:type="dcterms:W3CDTF">2013-04-24T12:03:10Z</dcterms:created>
  <dcterms:modified xsi:type="dcterms:W3CDTF">2013-05-13T14:27:31Z</dcterms:modified>
</cp:coreProperties>
</file>