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theme/theme11.xml" ContentType="application/vnd.openxmlformats-officedocument.theme+xml"/>
  <Override PartName="/ppt/slideLayouts/slideLayout32.xml" ContentType="application/vnd.openxmlformats-officedocument.presentationml.slideLayout+xml"/>
  <Override PartName="/ppt/theme/theme12.xml" ContentType="application/vnd.openxmlformats-officedocument.theme+xml"/>
  <Override PartName="/ppt/slideLayouts/slideLayout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925" r:id="rId3"/>
    <p:sldMasterId id="2147483927" r:id="rId4"/>
    <p:sldMasterId id="2147483933" r:id="rId5"/>
    <p:sldMasterId id="2147483935" r:id="rId6"/>
    <p:sldMasterId id="2147483937" r:id="rId7"/>
    <p:sldMasterId id="2147483941" r:id="rId8"/>
    <p:sldMasterId id="2147483943" r:id="rId9"/>
    <p:sldMasterId id="2147483949" r:id="rId10"/>
    <p:sldMasterId id="2147483951" r:id="rId11"/>
    <p:sldMasterId id="2147483953" r:id="rId12"/>
    <p:sldMasterId id="2147483955" r:id="rId13"/>
  </p:sldMasterIdLst>
  <p:notesMasterIdLst>
    <p:notesMasterId r:id="rId64"/>
  </p:notesMasterIdLst>
  <p:handoutMasterIdLst>
    <p:handoutMasterId r:id="rId65"/>
  </p:handoutMasterIdLst>
  <p:sldIdLst>
    <p:sldId id="366" r:id="rId14"/>
    <p:sldId id="557" r:id="rId15"/>
    <p:sldId id="555" r:id="rId16"/>
    <p:sldId id="540" r:id="rId17"/>
    <p:sldId id="525" r:id="rId18"/>
    <p:sldId id="563" r:id="rId19"/>
    <p:sldId id="558" r:id="rId20"/>
    <p:sldId id="565" r:id="rId21"/>
    <p:sldId id="579" r:id="rId22"/>
    <p:sldId id="564" r:id="rId23"/>
    <p:sldId id="559" r:id="rId24"/>
    <p:sldId id="516" r:id="rId25"/>
    <p:sldId id="570" r:id="rId26"/>
    <p:sldId id="542" r:id="rId27"/>
    <p:sldId id="562" r:id="rId28"/>
    <p:sldId id="556" r:id="rId29"/>
    <p:sldId id="568" r:id="rId30"/>
    <p:sldId id="567" r:id="rId31"/>
    <p:sldId id="566" r:id="rId32"/>
    <p:sldId id="569" r:id="rId33"/>
    <p:sldId id="560" r:id="rId34"/>
    <p:sldId id="548" r:id="rId35"/>
    <p:sldId id="520" r:id="rId36"/>
    <p:sldId id="571" r:id="rId37"/>
    <p:sldId id="576" r:id="rId38"/>
    <p:sldId id="574" r:id="rId39"/>
    <p:sldId id="575" r:id="rId40"/>
    <p:sldId id="578" r:id="rId41"/>
    <p:sldId id="454" r:id="rId42"/>
    <p:sldId id="477" r:id="rId43"/>
    <p:sldId id="417" r:id="rId44"/>
    <p:sldId id="511" r:id="rId45"/>
    <p:sldId id="512" r:id="rId46"/>
    <p:sldId id="460" r:id="rId47"/>
    <p:sldId id="507" r:id="rId48"/>
    <p:sldId id="517" r:id="rId49"/>
    <p:sldId id="494" r:id="rId50"/>
    <p:sldId id="495" r:id="rId51"/>
    <p:sldId id="577" r:id="rId52"/>
    <p:sldId id="522" r:id="rId53"/>
    <p:sldId id="461" r:id="rId54"/>
    <p:sldId id="484" r:id="rId55"/>
    <p:sldId id="474" r:id="rId56"/>
    <p:sldId id="490" r:id="rId57"/>
    <p:sldId id="493" r:id="rId58"/>
    <p:sldId id="485" r:id="rId59"/>
    <p:sldId id="467" r:id="rId60"/>
    <p:sldId id="509" r:id="rId61"/>
    <p:sldId id="500" r:id="rId62"/>
    <p:sldId id="526" r:id="rId63"/>
  </p:sldIdLst>
  <p:sldSz cx="9144000" cy="6858000" type="screen4x3"/>
  <p:notesSz cx="6781800" cy="99187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E70EE"/>
    <a:srgbClr val="FF9933"/>
    <a:srgbClr val="FFCCFF"/>
    <a:srgbClr val="FF7C80"/>
    <a:srgbClr val="FF99FF"/>
    <a:srgbClr val="FFCCCC"/>
    <a:srgbClr val="57C7FF"/>
    <a:srgbClr val="CC0066"/>
    <a:srgbClr val="0081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6" autoAdjust="0"/>
    <p:restoredTop sz="86162" autoAdjust="0"/>
  </p:normalViewPr>
  <p:slideViewPr>
    <p:cSldViewPr>
      <p:cViewPr varScale="1">
        <p:scale>
          <a:sx n="59" d="100"/>
          <a:sy n="59" d="100"/>
        </p:scale>
        <p:origin x="-79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EMP\CERN%20council%20&amp;%20SPC\European%20Strategy\Preparatory%20Group\Accelerator\Higgs-Xsection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Luminosity </a:t>
            </a:r>
            <a:r>
              <a:rPr lang="en-US" dirty="0" err="1"/>
              <a:t>vs</a:t>
            </a:r>
            <a:r>
              <a:rPr lang="en-US" dirty="0"/>
              <a:t> Energy</a:t>
            </a:r>
          </a:p>
        </c:rich>
      </c:tx>
      <c:layout>
        <c:manualLayout>
          <c:xMode val="edge"/>
          <c:yMode val="edge"/>
          <c:x val="0.35994880723729406"/>
          <c:y val="2.456887506326457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03957428544733"/>
          <c:y val="0.14268538063671937"/>
          <c:w val="0.79676011707749583"/>
          <c:h val="0.65639253426654998"/>
        </c:manualLayout>
      </c:layout>
      <c:scatterChart>
        <c:scatterStyle val="lineMarker"/>
        <c:varyColors val="0"/>
        <c:ser>
          <c:idx val="0"/>
          <c:order val="0"/>
          <c:tx>
            <c:strRef>
              <c:f>Feuil3!$C$3</c:f>
              <c:strCache>
                <c:ptCount val="1"/>
                <c:pt idx="0">
                  <c:v>TLEP(1-IP)</c:v>
                </c:pt>
              </c:strCache>
            </c:strRef>
          </c:tx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Feuil3!$C$4:$C$11</c:f>
              <c:numCache>
                <c:formatCode>General</c:formatCode>
                <c:ptCount val="8"/>
                <c:pt idx="0">
                  <c:v>560</c:v>
                </c:pt>
                <c:pt idx="1">
                  <c:v>160</c:v>
                </c:pt>
                <c:pt idx="2">
                  <c:v>48</c:v>
                </c:pt>
                <c:pt idx="3">
                  <c:v>13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Feuil3!$E$3</c:f>
              <c:strCache>
                <c:ptCount val="1"/>
                <c:pt idx="0">
                  <c:v>ILC</c:v>
                </c:pt>
              </c:strCache>
            </c:strRef>
          </c:tx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Feuil3!$E$4:$E$11</c:f>
              <c:numCache>
                <c:formatCode>General</c:formatCode>
                <c:ptCount val="8"/>
                <c:pt idx="0">
                  <c:v>3</c:v>
                </c:pt>
                <c:pt idx="1">
                  <c:v>5</c:v>
                </c:pt>
                <c:pt idx="2">
                  <c:v>7.5</c:v>
                </c:pt>
                <c:pt idx="3">
                  <c:v>12</c:v>
                </c:pt>
                <c:pt idx="4">
                  <c:v>18</c:v>
                </c:pt>
                <c:pt idx="5">
                  <c:v>49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Feuil3!$F$3</c:f>
              <c:strCache>
                <c:ptCount val="1"/>
                <c:pt idx="0">
                  <c:v>CLIC</c:v>
                </c:pt>
              </c:strCache>
            </c:strRef>
          </c:tx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Feuil3!$F$4:$F$11</c:f>
              <c:numCache>
                <c:formatCode>General</c:formatCode>
                <c:ptCount val="8"/>
                <c:pt idx="4">
                  <c:v>23</c:v>
                </c:pt>
                <c:pt idx="5">
                  <c:v>30</c:v>
                </c:pt>
                <c:pt idx="6">
                  <c:v>37</c:v>
                </c:pt>
                <c:pt idx="7">
                  <c:v>59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Feuil3!$D$3</c:f>
              <c:strCache>
                <c:ptCount val="1"/>
                <c:pt idx="0">
                  <c:v>TLEP(4-IP)</c:v>
                </c:pt>
              </c:strCache>
            </c:strRef>
          </c:tx>
          <c:marker>
            <c:symbol val="circle"/>
            <c:size val="7"/>
          </c:marker>
          <c:xVal>
            <c:numRef>
              <c:f>Feuil3!$B$4:$B$11</c:f>
              <c:numCache>
                <c:formatCode>General</c:formatCode>
                <c:ptCount val="8"/>
                <c:pt idx="0">
                  <c:v>90</c:v>
                </c:pt>
                <c:pt idx="1">
                  <c:v>160</c:v>
                </c:pt>
                <c:pt idx="2">
                  <c:v>240</c:v>
                </c:pt>
                <c:pt idx="3">
                  <c:v>350</c:v>
                </c:pt>
                <c:pt idx="4">
                  <c:v>500</c:v>
                </c:pt>
                <c:pt idx="5">
                  <c:v>1000</c:v>
                </c:pt>
                <c:pt idx="6">
                  <c:v>1500</c:v>
                </c:pt>
                <c:pt idx="7">
                  <c:v>3000</c:v>
                </c:pt>
              </c:numCache>
            </c:numRef>
          </c:xVal>
          <c:yVal>
            <c:numRef>
              <c:f>Feuil3!$D$4:$D$11</c:f>
              <c:numCache>
                <c:formatCode>General</c:formatCode>
                <c:ptCount val="8"/>
                <c:pt idx="0">
                  <c:v>2240</c:v>
                </c:pt>
                <c:pt idx="1">
                  <c:v>640</c:v>
                </c:pt>
                <c:pt idx="2">
                  <c:v>192</c:v>
                </c:pt>
                <c:pt idx="3">
                  <c:v>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019584"/>
        <c:axId val="94021504"/>
      </c:scatterChart>
      <c:valAx>
        <c:axId val="94019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 sz="2400" b="1" dirty="0"/>
                  <a:t>Center of Mass </a:t>
                </a:r>
                <a:r>
                  <a:rPr lang="fr-FR" sz="2400" b="1" dirty="0" err="1"/>
                  <a:t>Energy</a:t>
                </a:r>
                <a:r>
                  <a:rPr lang="fr-FR" sz="2400" b="1" dirty="0"/>
                  <a:t> (</a:t>
                </a:r>
                <a:r>
                  <a:rPr lang="fr-FR" sz="2400" b="1" dirty="0" err="1"/>
                  <a:t>GeV</a:t>
                </a:r>
                <a:r>
                  <a:rPr lang="fr-FR" sz="24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.34826255589833932"/>
              <c:y val="0.897326840227628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94021504"/>
        <c:crosses val="autoZero"/>
        <c:crossBetween val="midCat"/>
      </c:valAx>
      <c:valAx>
        <c:axId val="94021504"/>
        <c:scaling>
          <c:logBase val="10"/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Luminosity (</a:t>
                </a:r>
                <a:r>
                  <a:rPr lang="en-US" dirty="0" smtClean="0"/>
                  <a:t>x10</a:t>
                </a:r>
                <a:r>
                  <a:rPr lang="en-US" baseline="30000" dirty="0" smtClean="0"/>
                  <a:t>33</a:t>
                </a:r>
                <a:r>
                  <a:rPr lang="en-US" dirty="0" smtClean="0"/>
                  <a:t>cm</a:t>
                </a:r>
                <a:r>
                  <a:rPr lang="en-US" baseline="30000" dirty="0" smtClean="0"/>
                  <a:t>-2</a:t>
                </a:r>
                <a:r>
                  <a:rPr lang="en-US" dirty="0" smtClean="0"/>
                  <a:t> s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940195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2405926521119799"/>
          <c:y val="4.3347858468400634E-2"/>
          <c:w val="0.17140356623475311"/>
          <c:h val="0.33486876640419949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2000"/>
          </a:pPr>
          <a:endParaRPr lang="fr-FR"/>
        </a:p>
      </c:txPr>
    </c:legend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800"/>
      </a:pPr>
      <a:endParaRPr lang="fr-FR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Energy Frontier vs</a:t>
            </a:r>
            <a:r>
              <a:rPr lang="en-US" baseline="0"/>
              <a:t> Time</a:t>
            </a:r>
            <a:endParaRPr lang="en-US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dPt>
            <c:idx val="20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1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2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3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4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5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6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7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8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29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0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1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2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3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4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5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6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7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/>
                      <a:t>DCI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>
                <c:manualLayout>
                  <c:x val="-1.0335917312661499E-2"/>
                  <c:y val="9.6793708408953426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ADONE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layout>
                <c:manualLayout>
                  <c:x val="-1.0335917312661499E-2"/>
                  <c:y val="-2.4198427102238356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SPEAR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SPEAR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VEPP IV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-4.3410852713178294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2000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BEPC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BEPC-II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DAFNE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DORIS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CESR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1"/>
              <c:layout>
                <c:manualLayout>
                  <c:x val="-3.5142118863049097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CESR-C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PEP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KEK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PETRA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/>
                      <a:t>TRISTAN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6"/>
              <c:layout>
                <c:manualLayout>
                  <c:x val="-3.1007751937984496E-2"/>
                  <c:y val="1.693870843277076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7"/>
              <c:layout>
                <c:manualLayout>
                  <c:x val="-1.2403100775193798E-2"/>
                  <c:y val="-2.17785843920145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8"/>
              <c:layout>
                <c:manualLayout>
                  <c:x val="-8.2687338501291983E-3"/>
                  <c:y val="2.419842710223835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 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/>
                      <a:t>LEP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0"/>
              <c:layout/>
              <c:tx>
                <c:rich>
                  <a:bodyPr/>
                  <a:lstStyle/>
                  <a:p>
                    <a:r>
                      <a:rPr lang="en-US"/>
                      <a:t>ISR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/>
                      <a:t>SPPS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2"/>
              <c:layout/>
              <c:tx>
                <c:rich>
                  <a:bodyPr/>
                  <a:lstStyle/>
                  <a:p>
                    <a:r>
                      <a:rPr lang="en-US" b="1"/>
                      <a:t>Tevatron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3"/>
              <c:layout>
                <c:manualLayout>
                  <c:x val="-8.2687338501291983E-3"/>
                  <c:y val="-1.20992135511191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HERA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4"/>
              <c:layout/>
              <c:tx>
                <c:rich>
                  <a:bodyPr/>
                  <a:lstStyle/>
                  <a:p>
                    <a:r>
                      <a:rPr lang="en-US"/>
                      <a:t>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5"/>
              <c:layout>
                <c:manualLayout>
                  <c:x val="-3.5142118863049097E-2"/>
                  <c:y val="1.693889897156684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LHC-7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6"/>
              <c:layout/>
              <c:tx>
                <c:rich>
                  <a:bodyPr/>
                  <a:lstStyle/>
                  <a:p>
                    <a:r>
                      <a:rPr lang="en-US"/>
                      <a:t>LHC-8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7"/>
              <c:layout>
                <c:manualLayout>
                  <c:x val="-6.6149870801033517E-2"/>
                  <c:y val="-2.903811252268600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LHC-14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8"/>
              <c:layout>
                <c:manualLayout>
                  <c:x val="-3.1007751937984496E-2"/>
                  <c:y val="2.41984271022382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KEKB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9"/>
              <c:layout/>
              <c:tx>
                <c:rich>
                  <a:bodyPr/>
                  <a:lstStyle/>
                  <a:p>
                    <a:r>
                      <a:rPr lang="en-US"/>
                      <a:t>Super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0"/>
              <c:layout/>
              <c:tx>
                <c:rich>
                  <a:bodyPr/>
                  <a:lstStyle/>
                  <a:p>
                    <a:r>
                      <a:rPr lang="en-US"/>
                      <a:t>e-RHIC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1"/>
              <c:layout/>
              <c:tx>
                <c:rich>
                  <a:bodyPr/>
                  <a:lstStyle/>
                  <a:p>
                    <a:r>
                      <a:rPr lang="en-US"/>
                      <a:t>LHeC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2"/>
              <c:layout>
                <c:manualLayout>
                  <c:x val="-8.0956414896617687E-2"/>
                  <c:y val="-7.259528130671506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3"/>
              <c:layout>
                <c:manualLayout>
                  <c:x val="-4.1343669250645991E-3"/>
                  <c:y val="1.93587416817906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4"/>
              <c:layout/>
              <c:tx>
                <c:rich>
                  <a:bodyPr/>
                  <a:lstStyle/>
                  <a:p>
                    <a:r>
                      <a:rPr lang="en-US"/>
                      <a:t>CLIC-II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5"/>
              <c:layout/>
              <c:tx>
                <c:rich>
                  <a:bodyPr/>
                  <a:lstStyle/>
                  <a:p>
                    <a:r>
                      <a:rPr lang="en-US"/>
                      <a:t>HL-LHC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6"/>
              <c:layout/>
              <c:tx>
                <c:rich>
                  <a:bodyPr/>
                  <a:lstStyle/>
                  <a:p>
                    <a:r>
                      <a:rPr lang="en-US"/>
                      <a:t>HE-LHC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7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VHE-LHC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(All!$D$4:$D$31;All!$D$38:$D$47)</c:f>
              <c:numCache>
                <c:formatCode>General</c:formatCode>
                <c:ptCount val="38"/>
                <c:pt idx="0">
                  <c:v>1968</c:v>
                </c:pt>
                <c:pt idx="1">
                  <c:v>1969</c:v>
                </c:pt>
                <c:pt idx="2">
                  <c:v>1972</c:v>
                </c:pt>
                <c:pt idx="3">
                  <c:v>1976</c:v>
                </c:pt>
                <c:pt idx="4">
                  <c:v>1994</c:v>
                </c:pt>
                <c:pt idx="5">
                  <c:v>2010</c:v>
                </c:pt>
                <c:pt idx="6">
                  <c:v>1989</c:v>
                </c:pt>
                <c:pt idx="7">
                  <c:v>2008</c:v>
                </c:pt>
                <c:pt idx="8">
                  <c:v>1999</c:v>
                </c:pt>
                <c:pt idx="9">
                  <c:v>1973</c:v>
                </c:pt>
                <c:pt idx="10">
                  <c:v>1979</c:v>
                </c:pt>
                <c:pt idx="11">
                  <c:v>2002</c:v>
                </c:pt>
                <c:pt idx="12">
                  <c:v>1980</c:v>
                </c:pt>
                <c:pt idx="13">
                  <c:v>1999</c:v>
                </c:pt>
                <c:pt idx="14">
                  <c:v>1978</c:v>
                </c:pt>
                <c:pt idx="15">
                  <c:v>1987</c:v>
                </c:pt>
                <c:pt idx="16">
                  <c:v>1999</c:v>
                </c:pt>
                <c:pt idx="17">
                  <c:v>1989</c:v>
                </c:pt>
                <c:pt idx="18">
                  <c:v>1989</c:v>
                </c:pt>
                <c:pt idx="19">
                  <c:v>1995</c:v>
                </c:pt>
                <c:pt idx="20">
                  <c:v>1971</c:v>
                </c:pt>
                <c:pt idx="21">
                  <c:v>1981</c:v>
                </c:pt>
                <c:pt idx="22">
                  <c:v>1987</c:v>
                </c:pt>
                <c:pt idx="23">
                  <c:v>1992</c:v>
                </c:pt>
                <c:pt idx="24">
                  <c:v>2000</c:v>
                </c:pt>
                <c:pt idx="25">
                  <c:v>2009</c:v>
                </c:pt>
                <c:pt idx="26">
                  <c:v>2012</c:v>
                </c:pt>
                <c:pt idx="27">
                  <c:v>2014</c:v>
                </c:pt>
                <c:pt idx="28">
                  <c:v>2015</c:v>
                </c:pt>
                <c:pt idx="29">
                  <c:v>2017</c:v>
                </c:pt>
                <c:pt idx="30">
                  <c:v>2016</c:v>
                </c:pt>
                <c:pt idx="31">
                  <c:v>2022</c:v>
                </c:pt>
                <c:pt idx="32">
                  <c:v>2028</c:v>
                </c:pt>
                <c:pt idx="33">
                  <c:v>2033</c:v>
                </c:pt>
                <c:pt idx="34">
                  <c:v>2040</c:v>
                </c:pt>
                <c:pt idx="35">
                  <c:v>2022</c:v>
                </c:pt>
                <c:pt idx="36">
                  <c:v>2040</c:v>
                </c:pt>
                <c:pt idx="37">
                  <c:v>2040</c:v>
                </c:pt>
              </c:numCache>
            </c:numRef>
          </c:xVal>
          <c:yVal>
            <c:numRef>
              <c:f>(All!$F$4:$F$31;All!$F$38:$F$47)</c:f>
              <c:numCache>
                <c:formatCode>General</c:formatCode>
                <c:ptCount val="38"/>
                <c:pt idx="0">
                  <c:v>1.5</c:v>
                </c:pt>
                <c:pt idx="1">
                  <c:v>3</c:v>
                </c:pt>
                <c:pt idx="2">
                  <c:v>3.5</c:v>
                </c:pt>
                <c:pt idx="3">
                  <c:v>8</c:v>
                </c:pt>
                <c:pt idx="4">
                  <c:v>12</c:v>
                </c:pt>
                <c:pt idx="5">
                  <c:v>2</c:v>
                </c:pt>
                <c:pt idx="6">
                  <c:v>5</c:v>
                </c:pt>
                <c:pt idx="7">
                  <c:v>4.3</c:v>
                </c:pt>
                <c:pt idx="8">
                  <c:v>1.02</c:v>
                </c:pt>
                <c:pt idx="9">
                  <c:v>11.2</c:v>
                </c:pt>
                <c:pt idx="10">
                  <c:v>12</c:v>
                </c:pt>
                <c:pt idx="11">
                  <c:v>4.2</c:v>
                </c:pt>
                <c:pt idx="12">
                  <c:v>30</c:v>
                </c:pt>
                <c:pt idx="13">
                  <c:v>10</c:v>
                </c:pt>
                <c:pt idx="14">
                  <c:v>46.8</c:v>
                </c:pt>
                <c:pt idx="15">
                  <c:v>64</c:v>
                </c:pt>
                <c:pt idx="16">
                  <c:v>10</c:v>
                </c:pt>
                <c:pt idx="17">
                  <c:v>100</c:v>
                </c:pt>
                <c:pt idx="18">
                  <c:v>90</c:v>
                </c:pt>
                <c:pt idx="19">
                  <c:v>209</c:v>
                </c:pt>
                <c:pt idx="20">
                  <c:v>50</c:v>
                </c:pt>
                <c:pt idx="21">
                  <c:v>630</c:v>
                </c:pt>
                <c:pt idx="22">
                  <c:v>1960</c:v>
                </c:pt>
                <c:pt idx="23">
                  <c:v>250</c:v>
                </c:pt>
                <c:pt idx="24">
                  <c:v>500</c:v>
                </c:pt>
                <c:pt idx="25">
                  <c:v>7000</c:v>
                </c:pt>
                <c:pt idx="26">
                  <c:v>8000</c:v>
                </c:pt>
                <c:pt idx="27">
                  <c:v>14000</c:v>
                </c:pt>
                <c:pt idx="28">
                  <c:v>10</c:v>
                </c:pt>
                <c:pt idx="29">
                  <c:v>10</c:v>
                </c:pt>
                <c:pt idx="30">
                  <c:v>150</c:v>
                </c:pt>
                <c:pt idx="31">
                  <c:v>900</c:v>
                </c:pt>
                <c:pt idx="32">
                  <c:v>500</c:v>
                </c:pt>
                <c:pt idx="33">
                  <c:v>500</c:v>
                </c:pt>
                <c:pt idx="34">
                  <c:v>3000</c:v>
                </c:pt>
                <c:pt idx="35">
                  <c:v>14000</c:v>
                </c:pt>
                <c:pt idx="36">
                  <c:v>32000</c:v>
                </c:pt>
                <c:pt idx="37">
                  <c:v>100000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All!$B$36</c:f>
              <c:strCache>
                <c:ptCount val="1"/>
                <c:pt idx="0">
                  <c:v>TLEP-H</c:v>
                </c:pt>
              </c:strCache>
            </c:strRef>
          </c:tx>
          <c:spPr>
            <a:ln w="28575">
              <a:noFill/>
            </a:ln>
          </c:spPr>
          <c:dPt>
            <c:idx val="0"/>
            <c:marker>
              <c:symbol val="circle"/>
              <c:size val="7"/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Lbls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All!$D$36</c:f>
              <c:numCache>
                <c:formatCode>General</c:formatCode>
                <c:ptCount val="1"/>
                <c:pt idx="0">
                  <c:v>2030</c:v>
                </c:pt>
              </c:numCache>
            </c:numRef>
          </c:xVal>
          <c:yVal>
            <c:numRef>
              <c:f>All!$F$36</c:f>
              <c:numCache>
                <c:formatCode>General</c:formatCode>
                <c:ptCount val="1"/>
                <c:pt idx="0">
                  <c:v>240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5414144"/>
        <c:axId val="225404032"/>
      </c:scatterChart>
      <c:valAx>
        <c:axId val="225414144"/>
        <c:scaling>
          <c:orientation val="minMax"/>
          <c:max val="2050"/>
        </c:scaling>
        <c:delete val="0"/>
        <c:axPos val="b"/>
        <c:title>
          <c:tx>
            <c:rich>
              <a:bodyPr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Year of </a:t>
                </a:r>
                <a:r>
                  <a:rPr lang="en-US" sz="1200" b="1" dirty="0" err="1" smtClean="0">
                    <a:latin typeface="Arial" pitchFamily="34" charset="0"/>
                    <a:cs typeface="Arial" pitchFamily="34" charset="0"/>
                  </a:rPr>
                  <a:t>commissionning</a:t>
                </a:r>
                <a:endParaRPr lang="en-US" sz="1200" b="1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5404032"/>
        <c:crosses val="autoZero"/>
        <c:crossBetween val="midCat"/>
      </c:valAx>
      <c:valAx>
        <c:axId val="225404032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1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1">
                    <a:latin typeface="Arial" pitchFamily="34" charset="0"/>
                    <a:cs typeface="Arial" pitchFamily="34" charset="0"/>
                  </a:rPr>
                  <a:t>Energy (GeV)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5414144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Intensity Frontier vs year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c:spPr>
          </c:marker>
          <c:dPt>
            <c:idx val="20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1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2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3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4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5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6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27"/>
            <c:marker>
              <c:symbol val="diamond"/>
              <c:size val="7"/>
              <c:spPr>
                <a:solidFill>
                  <a:srgbClr val="0070C0"/>
                </a:solidFill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2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3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4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5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6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37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8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39"/>
            <c:marker>
              <c:spPr>
                <a:noFill/>
                <a:ln w="1905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</c:dPt>
          <c:dPt>
            <c:idx val="40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41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Pt>
            <c:idx val="42"/>
            <c:marker>
              <c:symbol val="diamond"/>
              <c:size val="7"/>
              <c:spPr>
                <a:noFill/>
                <a:ln w="19050">
                  <a:solidFill>
                    <a:srgbClr val="0070C0"/>
                  </a:solidFill>
                </a:ln>
              </c:spPr>
            </c:marker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/>
                      <a:t>DCI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b="1"/>
                      <a:t>ADONE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b="1"/>
                      <a:t>SPEAR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"/>
              <c:layout>
                <c:manualLayout>
                  <c:x val="-5.7435888158952043E-2"/>
                  <c:y val="1.774802276171385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SPEAR II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"/>
              <c:layout>
                <c:manualLayout>
                  <c:x val="-8.2051268798502917E-3"/>
                  <c:y val="1.5529672767609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IV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-1.846153547966323E-2"/>
                  <c:y val="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VEPP 2000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6"/>
              <c:layout>
                <c:manualLayout>
                  <c:x val="-1.2307690319775438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BEPC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BEPC-II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8"/>
              <c:layout>
                <c:manualLayout>
                  <c:x val="-1.2307690319775438E-2"/>
                  <c:y val="2.2185246810870773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DAFNE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9"/>
              <c:layout>
                <c:manualLayout>
                  <c:x val="-5.5384606438989431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DORIS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0"/>
              <c:layout>
                <c:manualLayout>
                  <c:x val="-8.2051268798502917E-3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CESR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1"/>
              <c:layout>
                <c:manualLayout>
                  <c:x val="-1.8461535479663081E-2"/>
                  <c:y val="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CESR-C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2"/>
              <c:layout>
                <c:manualLayout>
                  <c:x val="-1.0256408599812864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PEP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4"/>
              <c:layout>
                <c:manualLayout>
                  <c:x val="-1.2307690319775438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PETRA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5"/>
              <c:layout>
                <c:manualLayout>
                  <c:x val="-1.0256408599812864E-2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TRISTAN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/>
                      <a:t>KEK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b="1"/>
                      <a:t>SLC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8"/>
              <c:layout>
                <c:manualLayout>
                  <c:x val="-1.2307690319775438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19"/>
              <c:layout>
                <c:manualLayout>
                  <c:x val="-3.2820507519401167E-2"/>
                  <c:y val="-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 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0"/>
              <c:layout>
                <c:manualLayout>
                  <c:x val="-8.2051268798502535E-3"/>
                  <c:y val="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ISR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 b="1"/>
                      <a:t>SPPS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2"/>
              <c:layout>
                <c:manualLayout>
                  <c:x val="-1.0256408599812864E-2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Tevatron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3"/>
              <c:layout/>
              <c:tx>
                <c:rich>
                  <a:bodyPr/>
                  <a:lstStyle/>
                  <a:p>
                    <a:r>
                      <a:rPr lang="en-US"/>
                      <a:t>HERA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4"/>
              <c:layout>
                <c:manualLayout>
                  <c:x val="-8.2051268798502171E-3"/>
                  <c:y val="-8.87409872434830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5"/>
              <c:layout>
                <c:manualLayout>
                  <c:x val="-2.4615380639550877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LHC-7 TeV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dLbl>
              <c:idx val="26"/>
              <c:layout>
                <c:manualLayout>
                  <c:x val="-1.0256570118058531E-2"/>
                  <c:y val="1.10926234054353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LHC-8 TeV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27"/>
              <c:layout>
                <c:manualLayout>
                  <c:x val="-4.3076916119214034E-2"/>
                  <c:y val="-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LHC-14 </a:t>
                    </a:r>
                    <a:r>
                      <a:rPr lang="en-US" dirty="0" err="1"/>
                      <a:t>TeV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</c:dLbl>
            <c:dLbl>
              <c:idx val="32"/>
              <c:layout>
                <c:manualLayout>
                  <c:x val="-3.4482736694451573E-2"/>
                  <c:y val="-2.7073778780418573E-2"/>
                </c:manualLayout>
              </c:layout>
              <c:tx>
                <c:rich>
                  <a:bodyPr/>
                  <a:lstStyle/>
                  <a:p>
                    <a:r>
                      <a:rPr lang="fr-FR" dirty="0" smtClean="0"/>
                      <a:t>TLEP</a:t>
                    </a:r>
                    <a:endParaRPr lang="fr-FR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3"/>
              <c:layout>
                <c:manualLayout>
                  <c:x val="-3.4871789239363737E-2"/>
                  <c:y val="1.77481974486966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KEKB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4"/>
              <c:layout>
                <c:manualLayout>
                  <c:x val="-8.2051268798502917E-3"/>
                  <c:y val="-1.33111480865224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Super B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5"/>
              <c:layout>
                <c:manualLayout>
                  <c:x val="-1.2307690319775438E-2"/>
                  <c:y val="-1.33111480865224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eRHIC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6"/>
              <c:layout/>
              <c:tx>
                <c:rich>
                  <a:bodyPr/>
                  <a:lstStyle/>
                  <a:p>
                    <a:r>
                      <a:rPr lang="en-US"/>
                      <a:t>LHeC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7"/>
              <c:layout>
                <c:manualLayout>
                  <c:x val="-7.5370712204481091E-2"/>
                  <c:y val="-1.5727198039566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ILC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8"/>
              <c:layout>
                <c:manualLayout>
                  <c:x val="2.0512817199625729E-3"/>
                  <c:y val="4.437049362174154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39"/>
              <c:layout>
                <c:manualLayout>
                  <c:x val="0"/>
                  <c:y val="-1.99667221297836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CLIC-II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0"/>
              <c:layout>
                <c:manualLayout>
                  <c:x val="-9.1521579105441106E-2"/>
                  <c:y val="-2.69609109249715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HL-LHC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1"/>
              <c:layout/>
              <c:tx>
                <c:rich>
                  <a:bodyPr/>
                  <a:lstStyle/>
                  <a:p>
                    <a:r>
                      <a:rPr lang="en-US"/>
                      <a:t>HE-LHC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dLbl>
              <c:idx val="42"/>
              <c:layout>
                <c:manualLayout>
                  <c:x val="-2.0512817199625729E-3"/>
                  <c:y val="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VHE-LHC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fr-FR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xVal>
            <c:numRef>
              <c:f>All!$D$4:$D$46</c:f>
              <c:numCache>
                <c:formatCode>General</c:formatCode>
                <c:ptCount val="43"/>
                <c:pt idx="0">
                  <c:v>1968</c:v>
                </c:pt>
                <c:pt idx="1">
                  <c:v>1969</c:v>
                </c:pt>
                <c:pt idx="2">
                  <c:v>1972</c:v>
                </c:pt>
                <c:pt idx="3">
                  <c:v>1976</c:v>
                </c:pt>
                <c:pt idx="4">
                  <c:v>1994</c:v>
                </c:pt>
                <c:pt idx="5">
                  <c:v>2010</c:v>
                </c:pt>
                <c:pt idx="6">
                  <c:v>1989</c:v>
                </c:pt>
                <c:pt idx="7">
                  <c:v>2008</c:v>
                </c:pt>
                <c:pt idx="8">
                  <c:v>1999</c:v>
                </c:pt>
                <c:pt idx="9">
                  <c:v>1973</c:v>
                </c:pt>
                <c:pt idx="10">
                  <c:v>1979</c:v>
                </c:pt>
                <c:pt idx="11">
                  <c:v>2002</c:v>
                </c:pt>
                <c:pt idx="12">
                  <c:v>1980</c:v>
                </c:pt>
                <c:pt idx="13">
                  <c:v>1999</c:v>
                </c:pt>
                <c:pt idx="14">
                  <c:v>1978</c:v>
                </c:pt>
                <c:pt idx="15">
                  <c:v>1987</c:v>
                </c:pt>
                <c:pt idx="16">
                  <c:v>1999</c:v>
                </c:pt>
                <c:pt idx="17">
                  <c:v>1989</c:v>
                </c:pt>
                <c:pt idx="18">
                  <c:v>1989</c:v>
                </c:pt>
                <c:pt idx="19">
                  <c:v>1995</c:v>
                </c:pt>
                <c:pt idx="20">
                  <c:v>1971</c:v>
                </c:pt>
                <c:pt idx="21">
                  <c:v>1981</c:v>
                </c:pt>
                <c:pt idx="22">
                  <c:v>1987</c:v>
                </c:pt>
                <c:pt idx="23">
                  <c:v>1992</c:v>
                </c:pt>
                <c:pt idx="24">
                  <c:v>2000</c:v>
                </c:pt>
                <c:pt idx="25">
                  <c:v>2009</c:v>
                </c:pt>
                <c:pt idx="26">
                  <c:v>2012</c:v>
                </c:pt>
                <c:pt idx="27">
                  <c:v>2014</c:v>
                </c:pt>
                <c:pt idx="32">
                  <c:v>2030</c:v>
                </c:pt>
                <c:pt idx="33">
                  <c:v>2015</c:v>
                </c:pt>
                <c:pt idx="34">
                  <c:v>2017</c:v>
                </c:pt>
                <c:pt idx="35">
                  <c:v>2016</c:v>
                </c:pt>
                <c:pt idx="36">
                  <c:v>2022</c:v>
                </c:pt>
                <c:pt idx="37">
                  <c:v>2028</c:v>
                </c:pt>
                <c:pt idx="38">
                  <c:v>2033</c:v>
                </c:pt>
                <c:pt idx="39">
                  <c:v>2037</c:v>
                </c:pt>
                <c:pt idx="40">
                  <c:v>2022</c:v>
                </c:pt>
                <c:pt idx="41">
                  <c:v>2035</c:v>
                </c:pt>
                <c:pt idx="42">
                  <c:v>2040</c:v>
                </c:pt>
              </c:numCache>
            </c:numRef>
          </c:xVal>
          <c:yVal>
            <c:numRef>
              <c:f>All!$G$4:$G$46</c:f>
              <c:numCache>
                <c:formatCode>0.00E+00</c:formatCode>
                <c:ptCount val="43"/>
                <c:pt idx="0">
                  <c:v>7.9999999999999997E+28</c:v>
                </c:pt>
                <c:pt idx="1">
                  <c:v>1.9999999999999998E+29</c:v>
                </c:pt>
                <c:pt idx="2">
                  <c:v>5.0000000000000001E+29</c:v>
                </c:pt>
                <c:pt idx="3">
                  <c:v>9.9999999999999996E+30</c:v>
                </c:pt>
                <c:pt idx="4">
                  <c:v>1.9999999999999999E+31</c:v>
                </c:pt>
                <c:pt idx="5">
                  <c:v>1.0000000000000001E+32</c:v>
                </c:pt>
                <c:pt idx="6">
                  <c:v>1.1999999999999999E+31</c:v>
                </c:pt>
                <c:pt idx="7">
                  <c:v>6.4999999999999994E+32</c:v>
                </c:pt>
                <c:pt idx="8">
                  <c:v>4.9999999999999997E+32</c:v>
                </c:pt>
                <c:pt idx="9">
                  <c:v>3.9999999999999999E+31</c:v>
                </c:pt>
                <c:pt idx="10">
                  <c:v>1.2E+33</c:v>
                </c:pt>
                <c:pt idx="11">
                  <c:v>7.6000000000000003E+31</c:v>
                </c:pt>
                <c:pt idx="12">
                  <c:v>5.9999999999999998E+31</c:v>
                </c:pt>
                <c:pt idx="13">
                  <c:v>1.1999999999999999E+34</c:v>
                </c:pt>
                <c:pt idx="14">
                  <c:v>2.3E+31</c:v>
                </c:pt>
                <c:pt idx="15">
                  <c:v>3.6999999999999998E+31</c:v>
                </c:pt>
                <c:pt idx="16">
                  <c:v>2.1000000000000002E+34</c:v>
                </c:pt>
                <c:pt idx="17">
                  <c:v>2.9999999999999998E+30</c:v>
                </c:pt>
                <c:pt idx="18">
                  <c:v>2.3999999999999998E+31</c:v>
                </c:pt>
                <c:pt idx="19">
                  <c:v>1.0000000000000001E+32</c:v>
                </c:pt>
                <c:pt idx="20">
                  <c:v>4.0000000000000001E+30</c:v>
                </c:pt>
                <c:pt idx="21">
                  <c:v>5.9999999999999996E+30</c:v>
                </c:pt>
                <c:pt idx="22">
                  <c:v>4.2999999999999997E+32</c:v>
                </c:pt>
                <c:pt idx="23">
                  <c:v>7.5E+31</c:v>
                </c:pt>
                <c:pt idx="24">
                  <c:v>1.45E+32</c:v>
                </c:pt>
                <c:pt idx="25">
                  <c:v>3.6999999999999999E+33</c:v>
                </c:pt>
                <c:pt idx="26">
                  <c:v>6.5999999999999995E+33</c:v>
                </c:pt>
                <c:pt idx="27">
                  <c:v>9.9999999999999995E+33</c:v>
                </c:pt>
                <c:pt idx="32">
                  <c:v>4.9999999999999998E+34</c:v>
                </c:pt>
                <c:pt idx="33">
                  <c:v>7.9999999999999997E+35</c:v>
                </c:pt>
                <c:pt idx="34">
                  <c:v>1E+36</c:v>
                </c:pt>
                <c:pt idx="35">
                  <c:v>1.0000000000000001E+32</c:v>
                </c:pt>
                <c:pt idx="36">
                  <c:v>1.9999999999999999E+33</c:v>
                </c:pt>
                <c:pt idx="37">
                  <c:v>1.9999999999999999E+34</c:v>
                </c:pt>
                <c:pt idx="38">
                  <c:v>1.5000000000000001E+34</c:v>
                </c:pt>
                <c:pt idx="39">
                  <c:v>4.9999999999999998E+34</c:v>
                </c:pt>
                <c:pt idx="40">
                  <c:v>4.9999999999999998E+34</c:v>
                </c:pt>
                <c:pt idx="41">
                  <c:v>1.9999999999999999E+34</c:v>
                </c:pt>
                <c:pt idx="42">
                  <c:v>4.9999999999999998E+34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541568"/>
        <c:axId val="226543488"/>
      </c:scatterChart>
      <c:valAx>
        <c:axId val="226541568"/>
        <c:scaling>
          <c:orientation val="minMax"/>
          <c:max val="2050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en-US" sz="1400" b="1" dirty="0" smtClean="0"/>
                  <a:t>Year of </a:t>
                </a:r>
                <a:r>
                  <a:rPr lang="en-US" sz="1400" b="1" dirty="0" err="1" smtClean="0"/>
                  <a:t>commissionning</a:t>
                </a:r>
                <a:endParaRPr lang="en-US" sz="1400" b="1" dirty="0"/>
              </a:p>
            </c:rich>
          </c:tx>
          <c:layout>
            <c:manualLayout>
              <c:xMode val="edge"/>
              <c:yMode val="edge"/>
              <c:x val="0.52895078344892899"/>
              <c:y val="0.9376816417082639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6543488"/>
        <c:crosses val="autoZero"/>
        <c:crossBetween val="midCat"/>
      </c:valAx>
      <c:valAx>
        <c:axId val="226543488"/>
        <c:scaling>
          <c:logBase val="10"/>
          <c:orientation val="minMax"/>
          <c:min val="9.9999999999999996E+2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Luminosity (cm</a:t>
                </a:r>
                <a:r>
                  <a:rPr lang="en-US" sz="1400" baseline="30000"/>
                  <a:t>-1</a:t>
                </a:r>
                <a:r>
                  <a:rPr lang="en-US" sz="1400"/>
                  <a:t> s</a:t>
                </a:r>
                <a:r>
                  <a:rPr lang="en-US" sz="1400" baseline="30000"/>
                  <a:t>-1</a:t>
                </a:r>
                <a:r>
                  <a:rPr lang="en-US" sz="1400"/>
                  <a:t> )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226541568"/>
        <c:crosses val="autoZero"/>
        <c:crossBetween val="midCat"/>
      </c:valAx>
    </c:plotArea>
    <c:plotVisOnly val="1"/>
    <c:dispBlanksAs val="gap"/>
    <c:showDLblsOverMax val="0"/>
  </c:chart>
  <c:spPr>
    <a:solidFill>
      <a:srgbClr val="FFFFCC"/>
    </a:solid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fr-FR" sz="2400"/>
              <a:t>Power</a:t>
            </a:r>
            <a:r>
              <a:rPr lang="fr-FR" sz="2400" baseline="0"/>
              <a:t>/Lumi vs Energy</a:t>
            </a:r>
            <a:endParaRPr lang="fr-FR" sz="24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'wall power'!$B$17</c:f>
              <c:strCache>
                <c:ptCount val="1"/>
                <c:pt idx="0">
                  <c:v>ILC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accent2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'wall power'!$A$18:$A$24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power'!$B$18:$B$24</c:f>
              <c:numCache>
                <c:formatCode>0.00</c:formatCode>
                <c:ptCount val="7"/>
                <c:pt idx="1">
                  <c:v>19.642857142857142</c:v>
                </c:pt>
                <c:pt idx="3">
                  <c:v>17.066666666666666</c:v>
                </c:pt>
                <c:pt idx="4">
                  <c:v>14</c:v>
                </c:pt>
                <c:pt idx="5">
                  <c:v>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'wall power'!$C$17</c:f>
              <c:strCache>
                <c:ptCount val="1"/>
                <c:pt idx="0">
                  <c:v>CLIC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marker>
          <c:xVal>
            <c:numRef>
              <c:f>'wall power'!$A$18:$A$24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power'!$C$18:$C$24</c:f>
              <c:numCache>
                <c:formatCode>General</c:formatCode>
                <c:ptCount val="7"/>
                <c:pt idx="5" formatCode="0.00">
                  <c:v>11.17391304347826</c:v>
                </c:pt>
                <c:pt idx="6" formatCode="0.00">
                  <c:v>10.90625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'wall power'!$D$17</c:f>
              <c:strCache>
                <c:ptCount val="1"/>
                <c:pt idx="0">
                  <c:v>LEP3</c:v>
                </c:pt>
              </c:strCache>
            </c:strRef>
          </c:tx>
          <c:spPr>
            <a:ln w="28575">
              <a:noFill/>
            </a:ln>
          </c:spPr>
          <c:marker>
            <c:symbol val="star"/>
            <c:size val="7"/>
            <c:spPr>
              <a:noFill/>
              <a:ln w="15875">
                <a:solidFill>
                  <a:srgbClr val="FF0000"/>
                </a:solidFill>
              </a:ln>
            </c:spPr>
          </c:marker>
          <c:xVal>
            <c:numRef>
              <c:f>'wall power'!$A$18:$A$24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power'!$D$18:$D$24</c:f>
              <c:numCache>
                <c:formatCode>General</c:formatCode>
                <c:ptCount val="7"/>
                <c:pt idx="0" formatCode="0.00">
                  <c:v>5</c:v>
                </c:pt>
                <c:pt idx="2" formatCode="0.00">
                  <c:v>25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'wall power'!$F$17</c:f>
              <c:strCache>
                <c:ptCount val="1"/>
                <c:pt idx="0">
                  <c:v>TLEP(4)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4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'wall power'!$A$18:$A$24</c:f>
              <c:numCache>
                <c:formatCode>General</c:formatCode>
                <c:ptCount val="7"/>
                <c:pt idx="0">
                  <c:v>160</c:v>
                </c:pt>
                <c:pt idx="1">
                  <c:v>200</c:v>
                </c:pt>
                <c:pt idx="2">
                  <c:v>240</c:v>
                </c:pt>
                <c:pt idx="3">
                  <c:v>250</c:v>
                </c:pt>
                <c:pt idx="4">
                  <c:v>350</c:v>
                </c:pt>
                <c:pt idx="5">
                  <c:v>500</c:v>
                </c:pt>
                <c:pt idx="6">
                  <c:v>1400</c:v>
                </c:pt>
              </c:numCache>
            </c:numRef>
          </c:xVal>
          <c:yVal>
            <c:numRef>
              <c:f>'wall power'!$F$18:$F$24</c:f>
              <c:numCache>
                <c:formatCode>General</c:formatCode>
                <c:ptCount val="7"/>
                <c:pt idx="0" formatCode="0.00">
                  <c:v>0.390625</c:v>
                </c:pt>
                <c:pt idx="2" formatCode="0.00">
                  <c:v>1.3541666666666665</c:v>
                </c:pt>
                <c:pt idx="4" formatCode="0.00">
                  <c:v>5.4615384615384617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852480"/>
        <c:axId val="230859136"/>
      </c:scatterChart>
      <c:valAx>
        <c:axId val="230852480"/>
        <c:scaling>
          <c:orientation val="minMax"/>
          <c:max val="6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dirty="0"/>
                  <a:t>C.M. </a:t>
                </a:r>
                <a:r>
                  <a:rPr lang="en-US" sz="2000" dirty="0" smtClean="0"/>
                  <a:t>Energy (</a:t>
                </a:r>
                <a:r>
                  <a:rPr lang="en-US" sz="2000" dirty="0" err="1" smtClean="0"/>
                  <a:t>GeV</a:t>
                </a:r>
                <a:r>
                  <a:rPr lang="en-US" sz="2000" dirty="0" smtClean="0"/>
                  <a:t>)</a:t>
                </a:r>
                <a:endParaRPr lang="en-US" sz="200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000514"/>
            </a:solidFill>
          </a:ln>
        </c:spPr>
        <c:txPr>
          <a:bodyPr/>
          <a:lstStyle/>
          <a:p>
            <a:pPr>
              <a:defRPr sz="1800"/>
            </a:pPr>
            <a:endParaRPr lang="fr-FR"/>
          </a:p>
        </c:txPr>
        <c:crossAx val="230859136"/>
        <c:crosses val="autoZero"/>
        <c:crossBetween val="midCat"/>
      </c:valAx>
      <c:valAx>
        <c:axId val="2308591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P/L ( (MW.nb)</a:t>
                </a:r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spPr>
          <a:ln>
            <a:solidFill>
              <a:srgbClr val="000514"/>
            </a:solidFill>
          </a:ln>
        </c:spPr>
        <c:txPr>
          <a:bodyPr/>
          <a:lstStyle/>
          <a:p>
            <a:pPr>
              <a:defRPr sz="1800"/>
            </a:pPr>
            <a:endParaRPr lang="fr-FR"/>
          </a:p>
        </c:txPr>
        <c:crossAx val="230852480"/>
        <c:crosses val="autoZero"/>
        <c:crossBetween val="midCat"/>
      </c:valAx>
      <c:spPr>
        <a:ln w="19050">
          <a:solidFill>
            <a:srgbClr val="000514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spPr>
    <a:solidFill>
      <a:srgbClr val="FFFFCC"/>
    </a:solidFill>
    <a:ln w="19050">
      <a:solidFill>
        <a:srgbClr val="000514"/>
      </a:solidFill>
    </a:ln>
  </c:sp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pp-&gt;H Xsections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Feuil1!$B$2</c:f>
              <c:strCache>
                <c:ptCount val="1"/>
                <c:pt idx="0">
                  <c:v>ggF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Feuil1!$B$5:$B$11</c:f>
              <c:numCache>
                <c:formatCode>#,##0.00</c:formatCode>
                <c:ptCount val="7"/>
                <c:pt idx="0">
                  <c:v>19520</c:v>
                </c:pt>
                <c:pt idx="1">
                  <c:v>50350</c:v>
                </c:pt>
                <c:pt idx="2">
                  <c:v>178320</c:v>
                </c:pt>
                <c:pt idx="3">
                  <c:v>231609.99999999997</c:v>
                </c:pt>
                <c:pt idx="4">
                  <c:v>468255.00000000006</c:v>
                </c:pt>
                <c:pt idx="5">
                  <c:v>563920</c:v>
                </c:pt>
                <c:pt idx="6">
                  <c:v>740145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Feuil1!$D$2</c:f>
              <c:strCache>
                <c:ptCount val="1"/>
                <c:pt idx="0">
                  <c:v>VBF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Feuil1!$D$5:$D$11</c:f>
              <c:numCache>
                <c:formatCode>#,##0</c:formatCode>
                <c:ptCount val="7"/>
                <c:pt idx="0">
                  <c:v>1559</c:v>
                </c:pt>
                <c:pt idx="1">
                  <c:v>4400</c:v>
                </c:pt>
                <c:pt idx="2">
                  <c:v>16720</c:v>
                </c:pt>
                <c:pt idx="3">
                  <c:v>22880</c:v>
                </c:pt>
                <c:pt idx="4">
                  <c:v>40920</c:v>
                </c:pt>
                <c:pt idx="5">
                  <c:v>59840</c:v>
                </c:pt>
                <c:pt idx="6">
                  <c:v>81840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Feuil1!$E$2</c:f>
              <c:strCache>
                <c:ptCount val="1"/>
                <c:pt idx="0">
                  <c:v>WH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Feuil1!$E$5:$E$11</c:f>
              <c:numCache>
                <c:formatCode>#,##0</c:formatCode>
                <c:ptCount val="7"/>
                <c:pt idx="0">
                  <c:v>696</c:v>
                </c:pt>
                <c:pt idx="1">
                  <c:v>1630</c:v>
                </c:pt>
                <c:pt idx="2">
                  <c:v>4727</c:v>
                </c:pt>
                <c:pt idx="3">
                  <c:v>5868</c:v>
                </c:pt>
                <c:pt idx="4">
                  <c:v>9291</c:v>
                </c:pt>
                <c:pt idx="5">
                  <c:v>12551</c:v>
                </c:pt>
                <c:pt idx="6">
                  <c:v>15810.999999999998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Feuil1!$F$2</c:f>
              <c:strCache>
                <c:ptCount val="1"/>
                <c:pt idx="0">
                  <c:v>ZH</c:v>
                </c:pt>
              </c:strCache>
            </c:strRef>
          </c:tx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Feuil1!$F$5:$F$11</c:f>
              <c:numCache>
                <c:formatCode>#,##0</c:formatCode>
                <c:ptCount val="7"/>
                <c:pt idx="0">
                  <c:v>394</c:v>
                </c:pt>
                <c:pt idx="1">
                  <c:v>900</c:v>
                </c:pt>
                <c:pt idx="2">
                  <c:v>2970</c:v>
                </c:pt>
                <c:pt idx="3">
                  <c:v>3780</c:v>
                </c:pt>
                <c:pt idx="4">
                  <c:v>6120</c:v>
                </c:pt>
                <c:pt idx="5">
                  <c:v>8640</c:v>
                </c:pt>
                <c:pt idx="6">
                  <c:v>11250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Feuil1!$G$2</c:f>
              <c:strCache>
                <c:ptCount val="1"/>
                <c:pt idx="0">
                  <c:v>ttH</c:v>
                </c:pt>
              </c:strCache>
            </c:strRef>
          </c:tx>
          <c:spPr>
            <a:ln>
              <a:solidFill>
                <a:srgbClr val="EE70EE"/>
              </a:solidFill>
            </a:ln>
          </c:spPr>
          <c:marker>
            <c:spPr>
              <a:solidFill>
                <a:srgbClr val="EE70EE"/>
              </a:solidFill>
              <a:ln>
                <a:solidFill>
                  <a:srgbClr val="EE70EE"/>
                </a:solidFill>
              </a:ln>
            </c:spPr>
          </c:marker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Feuil1!$G$5:$G$11</c:f>
              <c:numCache>
                <c:formatCode>#,##0</c:formatCode>
                <c:ptCount val="7"/>
                <c:pt idx="0">
                  <c:v>130</c:v>
                </c:pt>
                <c:pt idx="1">
                  <c:v>620</c:v>
                </c:pt>
                <c:pt idx="2">
                  <c:v>4526</c:v>
                </c:pt>
                <c:pt idx="3">
                  <c:v>6820</c:v>
                </c:pt>
                <c:pt idx="4">
                  <c:v>14880</c:v>
                </c:pt>
                <c:pt idx="5">
                  <c:v>25420</c:v>
                </c:pt>
                <c:pt idx="6">
                  <c:v>37820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Feuil1!$H$2</c:f>
              <c:strCache>
                <c:ptCount val="1"/>
                <c:pt idx="0">
                  <c:v>HH</c:v>
                </c:pt>
              </c:strCache>
            </c:strRef>
          </c:tx>
          <c:xVal>
            <c:numRef>
              <c:f>Feuil1!$A$5:$A$11</c:f>
              <c:numCache>
                <c:formatCode>General</c:formatCode>
                <c:ptCount val="7"/>
                <c:pt idx="0">
                  <c:v>8</c:v>
                </c:pt>
                <c:pt idx="1">
                  <c:v>14</c:v>
                </c:pt>
                <c:pt idx="2">
                  <c:v>33</c:v>
                </c:pt>
                <c:pt idx="3">
                  <c:v>40</c:v>
                </c:pt>
                <c:pt idx="4">
                  <c:v>60</c:v>
                </c:pt>
                <c:pt idx="5">
                  <c:v>80</c:v>
                </c:pt>
                <c:pt idx="6">
                  <c:v>100</c:v>
                </c:pt>
              </c:numCache>
            </c:numRef>
          </c:xVal>
          <c:yVal>
            <c:numRef>
              <c:f>Feuil1!$H$5:$H$11</c:f>
              <c:numCache>
                <c:formatCode>#,##0</c:formatCode>
                <c:ptCount val="7"/>
                <c:pt idx="1">
                  <c:v>33.799999999999997</c:v>
                </c:pt>
                <c:pt idx="2">
                  <c:v>206.17999999999998</c:v>
                </c:pt>
                <c:pt idx="3">
                  <c:v>297.44</c:v>
                </c:pt>
                <c:pt idx="4">
                  <c:v>608.4</c:v>
                </c:pt>
                <c:pt idx="5">
                  <c:v>980.19999999999993</c:v>
                </c:pt>
                <c:pt idx="6">
                  <c:v>1419.6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443776"/>
        <c:axId val="198445312"/>
      </c:scatterChart>
      <c:valAx>
        <c:axId val="198443776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CM energy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98445312"/>
        <c:crosses val="autoZero"/>
        <c:crossBetween val="midCat"/>
      </c:valAx>
      <c:valAx>
        <c:axId val="198445312"/>
        <c:scaling>
          <c:logBase val="10"/>
          <c:orientation val="minMax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Xsection (fb)</a:t>
                </a:r>
              </a:p>
            </c:rich>
          </c:tx>
          <c:layout/>
          <c:overlay val="0"/>
        </c:title>
        <c:numFmt formatCode="#,##0.00" sourceLinked="1"/>
        <c:majorTickMark val="out"/>
        <c:minorTickMark val="none"/>
        <c:tickLblPos val="nextTo"/>
        <c:crossAx val="19844377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200" b="1"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fr-FR"/>
              <a:t>Reacheable</a:t>
            </a:r>
            <a:r>
              <a:rPr lang="fr-FR" baseline="0"/>
              <a:t> </a:t>
            </a:r>
            <a:r>
              <a:rPr lang="fr-FR"/>
              <a:t>Energy </a:t>
            </a:r>
          </a:p>
        </c:rich>
      </c:tx>
      <c:layout>
        <c:manualLayout>
          <c:xMode val="edge"/>
          <c:yMode val="edge"/>
          <c:x val="0.2931804461942257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765970447728031"/>
          <c:y val="0.12547462817147856"/>
          <c:w val="0.69756196070806953"/>
          <c:h val="0.6359446802212334"/>
        </c:manualLayout>
      </c:layout>
      <c:lineChart>
        <c:grouping val="standard"/>
        <c:varyColors val="0"/>
        <c:ser>
          <c:idx val="1"/>
          <c:order val="0"/>
          <c:tx>
            <c:strRef>
              <c:f>'VHE-LHC'!$C$4</c:f>
              <c:strCache>
                <c:ptCount val="1"/>
                <c:pt idx="0">
                  <c:v>Field = 8.3 T</c:v>
                </c:pt>
              </c:strCache>
            </c:strRef>
          </c:tx>
          <c:marker>
            <c:symbol val="none"/>
          </c:marker>
          <c:cat>
            <c:numRef>
              <c:f>'VHE-LHC'!$B$6:$B$26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'VHE-LHC'!$C$6:$C$26</c:f>
              <c:numCache>
                <c:formatCode>0.00</c:formatCode>
                <c:ptCount val="21"/>
                <c:pt idx="0">
                  <c:v>0</c:v>
                </c:pt>
                <c:pt idx="1">
                  <c:v>2.7740706580917358</c:v>
                </c:pt>
                <c:pt idx="2">
                  <c:v>5.5481413161834716</c:v>
                </c:pt>
                <c:pt idx="3">
                  <c:v>8.3222119742752074</c:v>
                </c:pt>
                <c:pt idx="4">
                  <c:v>11.096282632366943</c:v>
                </c:pt>
                <c:pt idx="5">
                  <c:v>13.870353290458681</c:v>
                </c:pt>
                <c:pt idx="6">
                  <c:v>16.644423948550415</c:v>
                </c:pt>
                <c:pt idx="7">
                  <c:v>19.418494606642152</c:v>
                </c:pt>
                <c:pt idx="8">
                  <c:v>22.192565264733886</c:v>
                </c:pt>
                <c:pt idx="9">
                  <c:v>24.966635922825624</c:v>
                </c:pt>
                <c:pt idx="10">
                  <c:v>27.740706580917362</c:v>
                </c:pt>
                <c:pt idx="11">
                  <c:v>30.514777239009096</c:v>
                </c:pt>
                <c:pt idx="12">
                  <c:v>33.28884789710083</c:v>
                </c:pt>
                <c:pt idx="13">
                  <c:v>36.062918555192567</c:v>
                </c:pt>
                <c:pt idx="14">
                  <c:v>38.836989213284305</c:v>
                </c:pt>
                <c:pt idx="15">
                  <c:v>41.611059871376042</c:v>
                </c:pt>
                <c:pt idx="16">
                  <c:v>44.385130529467773</c:v>
                </c:pt>
                <c:pt idx="17">
                  <c:v>47.159201187559511</c:v>
                </c:pt>
                <c:pt idx="18">
                  <c:v>49.933271845651248</c:v>
                </c:pt>
                <c:pt idx="19">
                  <c:v>52.707342503742986</c:v>
                </c:pt>
                <c:pt idx="20">
                  <c:v>55.481413161834723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'VHE-LHC'!$D$4</c:f>
              <c:strCache>
                <c:ptCount val="1"/>
                <c:pt idx="0">
                  <c:v>Field = 15 T</c:v>
                </c:pt>
              </c:strCache>
            </c:strRef>
          </c:tx>
          <c:marker>
            <c:symbol val="none"/>
          </c:marker>
          <c:cat>
            <c:numRef>
              <c:f>'VHE-LHC'!$B$6:$B$26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'VHE-LHC'!$D$6:$D$26</c:f>
              <c:numCache>
                <c:formatCode>0.00</c:formatCode>
                <c:ptCount val="21"/>
                <c:pt idx="0">
                  <c:v>0</c:v>
                </c:pt>
                <c:pt idx="1">
                  <c:v>5.0133807073947025</c:v>
                </c:pt>
                <c:pt idx="2">
                  <c:v>10.026761414789405</c:v>
                </c:pt>
                <c:pt idx="3">
                  <c:v>15.040142122184109</c:v>
                </c:pt>
                <c:pt idx="4">
                  <c:v>20.05352282957881</c:v>
                </c:pt>
                <c:pt idx="5">
                  <c:v>25.066903536973516</c:v>
                </c:pt>
                <c:pt idx="6">
                  <c:v>30.080284244368219</c:v>
                </c:pt>
                <c:pt idx="7">
                  <c:v>35.093664951762918</c:v>
                </c:pt>
                <c:pt idx="8">
                  <c:v>40.10704565915762</c:v>
                </c:pt>
                <c:pt idx="9">
                  <c:v>45.12042636655233</c:v>
                </c:pt>
                <c:pt idx="10">
                  <c:v>50.133807073947033</c:v>
                </c:pt>
                <c:pt idx="11">
                  <c:v>55.147187781341735</c:v>
                </c:pt>
                <c:pt idx="12">
                  <c:v>60.160568488736438</c:v>
                </c:pt>
                <c:pt idx="13">
                  <c:v>65.173949196131147</c:v>
                </c:pt>
                <c:pt idx="14">
                  <c:v>70.187329903525836</c:v>
                </c:pt>
                <c:pt idx="15">
                  <c:v>75.200710610920552</c:v>
                </c:pt>
                <c:pt idx="16">
                  <c:v>80.214091318315241</c:v>
                </c:pt>
                <c:pt idx="17">
                  <c:v>85.227472025709957</c:v>
                </c:pt>
                <c:pt idx="18">
                  <c:v>90.24085273310466</c:v>
                </c:pt>
                <c:pt idx="19">
                  <c:v>95.254233440499348</c:v>
                </c:pt>
                <c:pt idx="20">
                  <c:v>100.26761414789407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'VHE-LHC'!$E$4</c:f>
              <c:strCache>
                <c:ptCount val="1"/>
                <c:pt idx="0">
                  <c:v>Field = 20 T</c:v>
                </c:pt>
              </c:strCache>
            </c:strRef>
          </c:tx>
          <c:marker>
            <c:symbol val="none"/>
          </c:marker>
          <c:cat>
            <c:numRef>
              <c:f>'VHE-LHC'!$B$6:$B$26</c:f>
              <c:numCache>
                <c:formatCode>General</c:formatCode>
                <c:ptCount val="2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</c:numCache>
            </c:numRef>
          </c:cat>
          <c:val>
            <c:numRef>
              <c:f>'VHE-LHC'!$E$6:$E$26</c:f>
              <c:numCache>
                <c:formatCode>0.00</c:formatCode>
                <c:ptCount val="21"/>
                <c:pt idx="0">
                  <c:v>0</c:v>
                </c:pt>
                <c:pt idx="1">
                  <c:v>6.6845076098596046</c:v>
                </c:pt>
                <c:pt idx="2">
                  <c:v>13.369015219719209</c:v>
                </c:pt>
                <c:pt idx="3">
                  <c:v>20.05352282957881</c:v>
                </c:pt>
                <c:pt idx="4">
                  <c:v>26.738030439438418</c:v>
                </c:pt>
                <c:pt idx="5">
                  <c:v>33.422538049298019</c:v>
                </c:pt>
                <c:pt idx="6">
                  <c:v>40.10704565915762</c:v>
                </c:pt>
                <c:pt idx="7">
                  <c:v>46.791553269017221</c:v>
                </c:pt>
                <c:pt idx="8">
                  <c:v>53.476060878876837</c:v>
                </c:pt>
                <c:pt idx="9">
                  <c:v>60.160568488736438</c:v>
                </c:pt>
                <c:pt idx="10">
                  <c:v>66.845076098596039</c:v>
                </c:pt>
                <c:pt idx="11">
                  <c:v>73.529583708455647</c:v>
                </c:pt>
                <c:pt idx="12">
                  <c:v>80.214091318315241</c:v>
                </c:pt>
                <c:pt idx="13">
                  <c:v>86.898598928174849</c:v>
                </c:pt>
                <c:pt idx="14">
                  <c:v>93.583106538034443</c:v>
                </c:pt>
                <c:pt idx="15">
                  <c:v>100.26761414789407</c:v>
                </c:pt>
                <c:pt idx="16">
                  <c:v>106.95212175775367</c:v>
                </c:pt>
                <c:pt idx="17">
                  <c:v>113.63662936761325</c:v>
                </c:pt>
                <c:pt idx="18">
                  <c:v>120.32113697747288</c:v>
                </c:pt>
                <c:pt idx="19">
                  <c:v>127.00564458733248</c:v>
                </c:pt>
                <c:pt idx="20">
                  <c:v>133.69015219719208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181184"/>
        <c:axId val="233183104"/>
      </c:lineChart>
      <c:catAx>
        <c:axId val="23318118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 sz="1200"/>
                  <a:t>Ring circumference (km)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233183104"/>
        <c:crosses val="autoZero"/>
        <c:auto val="1"/>
        <c:lblAlgn val="ctr"/>
        <c:lblOffset val="100"/>
        <c:noMultiLvlLbl val="0"/>
      </c:catAx>
      <c:valAx>
        <c:axId val="233183104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c.m. Energy (TeV)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fr-FR"/>
          </a:p>
        </c:txPr>
        <c:crossAx val="233181184"/>
        <c:crosses val="autoZero"/>
        <c:crossBetween val="midCat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legend>
      <c:legendPos val="r"/>
      <c:layout>
        <c:manualLayout>
          <c:xMode val="edge"/>
          <c:yMode val="edge"/>
          <c:x val="0.18134645669291335"/>
          <c:y val="0.1614610673665792"/>
          <c:w val="0.33623318473873276"/>
          <c:h val="0.25115157480314959"/>
        </c:manualLayout>
      </c:layout>
      <c:overlay val="0"/>
      <c:txPr>
        <a:bodyPr/>
        <a:lstStyle/>
        <a:p>
          <a:pPr>
            <a:defRPr b="1"/>
          </a:pPr>
          <a:endParaRPr lang="fr-FR"/>
        </a:p>
      </c:txPr>
    </c:legend>
    <c:plotVisOnly val="1"/>
    <c:dispBlanksAs val="gap"/>
    <c:showDLblsOverMax val="0"/>
  </c:chart>
  <c:spPr>
    <a:solidFill>
      <a:srgbClr val="FFCCFF"/>
    </a:solidFill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66E6B6-FF77-41A7-B4AE-38D4BB0A4BB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2103FD-6DE4-46DC-B524-D462EF1B8C3D}">
      <dgm:prSet phldrT="[Testo]" custT="1"/>
      <dgm:spPr>
        <a:solidFill>
          <a:srgbClr val="0E0670"/>
        </a:solidFill>
        <a:ln>
          <a:noFill/>
        </a:ln>
      </dgm:spPr>
      <dgm:t>
        <a:bodyPr/>
        <a:lstStyle/>
        <a:p>
          <a:r>
            <a:rPr lang="it-IT" sz="2800" b="1" dirty="0" smtClean="0">
              <a:solidFill>
                <a:schemeClr val="bg1"/>
              </a:solidFill>
            </a:rPr>
            <a:t>e</a:t>
          </a:r>
          <a:r>
            <a:rPr lang="it-IT" sz="2800" b="1" baseline="30000" dirty="0" smtClean="0">
              <a:solidFill>
                <a:schemeClr val="bg1"/>
              </a:solidFill>
            </a:rPr>
            <a:t>+</a:t>
          </a:r>
          <a:r>
            <a:rPr lang="it-IT" sz="2800" b="1" dirty="0" smtClean="0">
              <a:solidFill>
                <a:schemeClr val="bg1"/>
              </a:solidFill>
            </a:rPr>
            <a:t> e</a:t>
          </a:r>
          <a:r>
            <a:rPr lang="it-IT" sz="2800" b="1" baseline="30000" dirty="0" smtClean="0">
              <a:solidFill>
                <a:schemeClr val="bg1"/>
              </a:solidFill>
            </a:rPr>
            <a:t>-</a:t>
          </a:r>
        </a:p>
      </dgm:t>
    </dgm:pt>
    <dgm:pt modelId="{833B0116-A107-45B8-9872-656F92A1557C}" type="parTrans" cxnId="{33049294-59FF-4EBA-8700-2A231C456E21}">
      <dgm:prSet/>
      <dgm:spPr/>
      <dgm:t>
        <a:bodyPr/>
        <a:lstStyle/>
        <a:p>
          <a:endParaRPr lang="en-US"/>
        </a:p>
      </dgm:t>
    </dgm:pt>
    <dgm:pt modelId="{6DB5CB7F-8D63-49FE-8D70-81DB477650E8}" type="sibTrans" cxnId="{33049294-59FF-4EBA-8700-2A231C456E21}">
      <dgm:prSet/>
      <dgm:spPr/>
      <dgm:t>
        <a:bodyPr/>
        <a:lstStyle/>
        <a:p>
          <a:endParaRPr lang="en-US"/>
        </a:p>
      </dgm:t>
    </dgm:pt>
    <dgm:pt modelId="{E13F966F-228A-4D83-98BE-BBFB9E421655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noProof="0" dirty="0" smtClean="0">
              <a:solidFill>
                <a:schemeClr val="tx1"/>
              </a:solidFill>
            </a:rPr>
            <a:t>Linear</a:t>
          </a:r>
        </a:p>
        <a:p>
          <a:r>
            <a:rPr lang="en-US" sz="1800" b="1" noProof="0" dirty="0" smtClean="0">
              <a:solidFill>
                <a:schemeClr val="tx1"/>
              </a:solidFill>
            </a:rPr>
            <a:t> Colliders</a:t>
          </a:r>
          <a:endParaRPr lang="en-US" sz="1800" b="1" noProof="0" dirty="0">
            <a:solidFill>
              <a:schemeClr val="tx1"/>
            </a:solidFill>
          </a:endParaRPr>
        </a:p>
      </dgm:t>
    </dgm:pt>
    <dgm:pt modelId="{E891752C-2003-47BF-93A4-BEABD2F60B24}" type="parTrans" cxnId="{078BC8A9-3149-446C-8361-93D91867800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80ED297-BAD3-4340-897A-73F2D8FF7A2B}" type="sibTrans" cxnId="{078BC8A9-3149-446C-8361-93D918678009}">
      <dgm:prSet/>
      <dgm:spPr/>
      <dgm:t>
        <a:bodyPr/>
        <a:lstStyle/>
        <a:p>
          <a:endParaRPr lang="en-US"/>
        </a:p>
      </dgm:t>
    </dgm:pt>
    <dgm:pt modelId="{0A0641F3-59FC-4F5B-9D3F-FEC5CE31BB6B}">
      <dgm:prSet phldrT="[Testo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CLIC</a:t>
          </a:r>
          <a:endParaRPr lang="en-US" sz="1800" b="1" dirty="0">
            <a:solidFill>
              <a:schemeClr val="tx1"/>
            </a:solidFill>
          </a:endParaRPr>
        </a:p>
      </dgm:t>
    </dgm:pt>
    <dgm:pt modelId="{5969E5CD-933E-47E7-BFE1-4423238EE96D}" type="parTrans" cxnId="{F191DC5C-023B-43ED-8E34-E8B39FC1751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AD948A-85BA-40AB-B8BA-32FF99841DBF}" type="sibTrans" cxnId="{F191DC5C-023B-43ED-8E34-E8B39FC17510}">
      <dgm:prSet/>
      <dgm:spPr/>
      <dgm:t>
        <a:bodyPr/>
        <a:lstStyle/>
        <a:p>
          <a:endParaRPr lang="en-US"/>
        </a:p>
      </dgm:t>
    </dgm:pt>
    <dgm:pt modelId="{132711F7-8848-4453-8CCA-6ECFAA4220C5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Circular Colliders</a:t>
          </a:r>
        </a:p>
      </dgm:t>
    </dgm:pt>
    <dgm:pt modelId="{B1151CEA-1A0B-4362-9368-B516491D1A21}" type="parTrans" cxnId="{55FF79EF-A1C4-4BFD-B34E-C8E7E544AE8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DD2FDF2-844F-4897-879C-D8CEFF2341D3}" type="sibTrans" cxnId="{55FF79EF-A1C4-4BFD-B34E-C8E7E544AE80}">
      <dgm:prSet/>
      <dgm:spPr/>
      <dgm:t>
        <a:bodyPr/>
        <a:lstStyle/>
        <a:p>
          <a:endParaRPr lang="en-US"/>
        </a:p>
      </dgm:t>
    </dgm:pt>
    <dgm:pt modelId="{CD40AC17-DCB9-4F6F-B021-940DF98BE3DE}">
      <dgm:prSet phldrT="[Tes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CERN</a:t>
          </a:r>
          <a:endParaRPr lang="en-US" sz="1100" b="1" dirty="0">
            <a:solidFill>
              <a:schemeClr val="tx1"/>
            </a:solidFill>
          </a:endParaRPr>
        </a:p>
      </dgm:t>
    </dgm:pt>
    <dgm:pt modelId="{7DD92EAB-0B6A-497B-8F71-99C6486A400D}" type="parTrans" cxnId="{4A8431C3-3465-41D4-983A-8FCF39E060C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4775C4C-782D-4A33-A6E3-F26B2058DBE8}" type="sibTrans" cxnId="{4A8431C3-3465-41D4-983A-8FCF39E060CB}">
      <dgm:prSet/>
      <dgm:spPr/>
      <dgm:t>
        <a:bodyPr/>
        <a:lstStyle/>
        <a:p>
          <a:endParaRPr lang="en-US"/>
        </a:p>
      </dgm:t>
    </dgm:pt>
    <dgm:pt modelId="{66E37F70-BD19-452C-82A9-33DE1125F259}">
      <dgm:prSet custT="1"/>
      <dgm:spPr>
        <a:solidFill>
          <a:srgbClr val="FFA7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SuperTRISTAN</a:t>
          </a:r>
          <a:endParaRPr lang="en-US" sz="1800" b="1" dirty="0">
            <a:solidFill>
              <a:schemeClr val="tx1"/>
            </a:solidFill>
          </a:endParaRPr>
        </a:p>
      </dgm:t>
    </dgm:pt>
    <dgm:pt modelId="{354B3AC1-2BEF-41B6-988B-2D431FFB3AB4}" type="parTrans" cxnId="{2E50EE2A-B1D5-48A0-AD36-B42DE91F95F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A6B5D57-0F69-4171-B6B5-43A785D6F327}" type="sibTrans" cxnId="{2E50EE2A-B1D5-48A0-AD36-B42DE91F95FC}">
      <dgm:prSet/>
      <dgm:spPr/>
      <dgm:t>
        <a:bodyPr/>
        <a:lstStyle/>
        <a:p>
          <a:endParaRPr lang="en-US"/>
        </a:p>
      </dgm:t>
    </dgm:pt>
    <dgm:pt modelId="{0EF25B0E-FA04-4D76-A2BA-D9D23B90FF12}">
      <dgm:prSet phldrT="[Testo]" custT="1"/>
      <dgm:spPr>
        <a:solidFill>
          <a:srgbClr val="BCFF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ILC</a:t>
          </a:r>
          <a:endParaRPr lang="en-US" sz="1800" b="1" dirty="0">
            <a:solidFill>
              <a:schemeClr val="tx1"/>
            </a:solidFill>
          </a:endParaRPr>
        </a:p>
      </dgm:t>
    </dgm:pt>
    <dgm:pt modelId="{30C6BDD5-E247-44AF-BE25-D1508CA36971}" type="sibTrans" cxnId="{EE4FCEBC-A095-427B-BE04-9CDC0E4A22CD}">
      <dgm:prSet/>
      <dgm:spPr/>
      <dgm:t>
        <a:bodyPr/>
        <a:lstStyle/>
        <a:p>
          <a:endParaRPr lang="en-US"/>
        </a:p>
      </dgm:t>
    </dgm:pt>
    <dgm:pt modelId="{38F468C2-E9E6-4D9F-A2FC-8FF4064760E5}" type="parTrans" cxnId="{EE4FCEBC-A095-427B-BE04-9CDC0E4A22C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4CF1500-9D79-473A-9C2D-ACDE92F4E960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800" b="1" dirty="0" smtClean="0">
              <a:solidFill>
                <a:schemeClr val="tx1"/>
              </a:solidFill>
            </a:rPr>
            <a:t>250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r>
            <a:rPr lang="it-IT" sz="1800" b="1" dirty="0" smtClean="0">
              <a:solidFill>
                <a:schemeClr val="tx1"/>
              </a:solidFill>
            </a:rPr>
            <a:t>  + Klystron </a:t>
          </a:r>
          <a:r>
            <a:rPr lang="it-IT" sz="1800" b="1" dirty="0" err="1" smtClean="0">
              <a:solidFill>
                <a:schemeClr val="tx1"/>
              </a:solidFill>
            </a:rPr>
            <a:t>based</a:t>
          </a:r>
          <a:endParaRPr lang="en-US" sz="1800" b="1" dirty="0">
            <a:solidFill>
              <a:schemeClr val="tx1"/>
            </a:solidFill>
          </a:endParaRPr>
        </a:p>
      </dgm:t>
    </dgm:pt>
    <dgm:pt modelId="{7FB6EBC9-F420-4FFE-A7CB-FA16D5CDF304}" type="parTrans" cxnId="{01FFEAFB-FB53-4649-B4F2-D247EFFAE6C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A3A12C6-540B-4C74-9718-DCD1D5610E6C}" type="sibTrans" cxnId="{01FFEAFB-FB53-4649-B4F2-D247EFFAE6C1}">
      <dgm:prSet/>
      <dgm:spPr/>
      <dgm:t>
        <a:bodyPr/>
        <a:lstStyle/>
        <a:p>
          <a:endParaRPr lang="en-US"/>
        </a:p>
      </dgm:t>
    </dgm:pt>
    <dgm:pt modelId="{660298AC-E488-449E-91EB-3FD27A35D197}">
      <dgm:prSet custT="1"/>
      <dgm:spPr>
        <a:solidFill>
          <a:srgbClr val="FFFF66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500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endParaRPr lang="en-US" sz="1800" b="1" dirty="0">
            <a:solidFill>
              <a:schemeClr val="tx1"/>
            </a:solidFill>
          </a:endParaRPr>
        </a:p>
      </dgm:t>
    </dgm:pt>
    <dgm:pt modelId="{938C1189-2A19-4190-AF0A-3D033C262937}" type="parTrans" cxnId="{8D66B432-3A89-40A1-9F28-5E66797B852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0A3DCDA-18A2-4344-A550-391476B3F94B}" type="sibTrans" cxnId="{8D66B432-3A89-40A1-9F28-5E66797B852C}">
      <dgm:prSet/>
      <dgm:spPr/>
      <dgm:t>
        <a:bodyPr/>
        <a:lstStyle/>
        <a:p>
          <a:endParaRPr lang="en-US"/>
        </a:p>
      </dgm:t>
    </dgm:pt>
    <dgm:pt modelId="{D62E185A-FC9E-45DE-9FEC-8DD0B7528531}">
      <dgm:prSet custT="1"/>
      <dgm:spPr>
        <a:solidFill>
          <a:srgbClr val="FC6C8B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 GeV– 40, 60  km tunnel</a:t>
          </a:r>
          <a:endParaRPr lang="en-US" sz="2000" b="1" dirty="0">
            <a:solidFill>
              <a:schemeClr val="tx1"/>
            </a:solidFill>
          </a:endParaRPr>
        </a:p>
      </dgm:t>
    </dgm:pt>
    <dgm:pt modelId="{FE4485FA-F1DE-4573-B8D1-0B9891E857B5}" type="parTrans" cxnId="{6126F76E-6958-42CD-ACE2-5127F01CDB0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57D376E-DB42-4E79-B825-10E6015D2668}" type="sibTrans" cxnId="{6126F76E-6958-42CD-ACE2-5127F01CDB0E}">
      <dgm:prSet/>
      <dgm:spPr/>
      <dgm:t>
        <a:bodyPr/>
        <a:lstStyle/>
        <a:p>
          <a:endParaRPr lang="en-US"/>
        </a:p>
      </dgm:t>
    </dgm:pt>
    <dgm:pt modelId="{8434EF00-D845-42AA-8664-265398E8E1F0}">
      <dgm:prSet custT="1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en-US" sz="2000" b="1" dirty="0">
            <a:solidFill>
              <a:schemeClr val="tx1"/>
            </a:solidFill>
          </a:endParaRPr>
        </a:p>
      </dgm:t>
    </dgm:pt>
    <dgm:pt modelId="{4431DB33-AE92-4876-B41C-84AF52BD7DD2}" type="parTrans" cxnId="{41A83B07-8625-4ECD-8393-8712FB82BB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BD9DB4-4142-4424-BEA3-EACBB9B718A3}" type="sibTrans" cxnId="{41A83B07-8625-4ECD-8393-8712FB82BB04}">
      <dgm:prSet/>
      <dgm:spPr/>
      <dgm:t>
        <a:bodyPr/>
        <a:lstStyle/>
        <a:p>
          <a:endParaRPr lang="en-US"/>
        </a:p>
      </dgm:t>
    </dgm:pt>
    <dgm:pt modelId="{60F93C7E-DF0B-49AC-842C-AFB07A5D5EDA}">
      <dgm:prSet custT="1"/>
      <dgm:spPr>
        <a:solidFill>
          <a:srgbClr val="66FF33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500 -1000 GeV </a:t>
          </a:r>
          <a:endParaRPr lang="en-US" sz="2000" b="1" dirty="0">
            <a:solidFill>
              <a:schemeClr val="tx1"/>
            </a:solidFill>
          </a:endParaRPr>
        </a:p>
      </dgm:t>
    </dgm:pt>
    <dgm:pt modelId="{BD24A223-1EE3-4CEB-AFEE-8282A372F92B}" type="parTrans" cxnId="{868D50D3-BB12-4401-BFEB-FEC1F977D29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8DCEAC9-A71A-4DC3-89E2-0AB752A97654}" type="sibTrans" cxnId="{868D50D3-BB12-4401-BFEB-FEC1F977D291}">
      <dgm:prSet/>
      <dgm:spPr/>
      <dgm:t>
        <a:bodyPr/>
        <a:lstStyle/>
        <a:p>
          <a:endParaRPr lang="en-US"/>
        </a:p>
      </dgm:t>
    </dgm:pt>
    <dgm:pt modelId="{DFE3F5B7-8F4E-4552-827F-25B9BB348AB7}">
      <dgm:prSet custT="1"/>
      <dgm:spPr>
        <a:solidFill>
          <a:srgbClr val="99CCFF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LEP3 </a:t>
          </a:r>
          <a:r>
            <a:rPr lang="it-IT" sz="2000" b="1" dirty="0" err="1" smtClean="0">
              <a:solidFill>
                <a:schemeClr val="tx1"/>
              </a:solidFill>
            </a:rPr>
            <a:t>at</a:t>
          </a:r>
          <a:r>
            <a:rPr lang="it-IT" sz="2000" b="1" dirty="0" smtClean="0">
              <a:solidFill>
                <a:schemeClr val="tx1"/>
              </a:solidFill>
            </a:rPr>
            <a:t> LHC tunnel</a:t>
          </a:r>
          <a:endParaRPr lang="en-US" sz="2000" b="1" dirty="0">
            <a:solidFill>
              <a:schemeClr val="tx1"/>
            </a:solidFill>
          </a:endParaRPr>
        </a:p>
      </dgm:t>
    </dgm:pt>
    <dgm:pt modelId="{87D91A33-A4A3-43D6-B003-F376BFF0C7F2}" type="parTrans" cxnId="{4C54097D-CBAB-4EEE-B01B-4FD50C6E6C9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26C2401-C8A4-4827-9C79-389D1C1D911C}" type="sibTrans" cxnId="{4C54097D-CBAB-4EEE-B01B-4FD50C6E6C9B}">
      <dgm:prSet/>
      <dgm:spPr/>
      <dgm:t>
        <a:bodyPr/>
        <a:lstStyle/>
        <a:p>
          <a:endParaRPr lang="en-US"/>
        </a:p>
      </dgm:t>
    </dgm:pt>
    <dgm:pt modelId="{19632C44-B927-4FA2-B6EB-908A8483E21B}">
      <dgm:prSet custT="1"/>
      <dgm:spPr>
        <a:solidFill>
          <a:srgbClr val="FFFF00">
            <a:alpha val="89804"/>
          </a:srgbClr>
        </a:solidFill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Calibri"/>
              <a:cs typeface="Calibri"/>
            </a:rPr>
            <a:t>&gt; 1500 </a:t>
          </a:r>
          <a:r>
            <a:rPr lang="en-US" sz="1800" b="1" dirty="0" err="1" smtClean="0">
              <a:solidFill>
                <a:schemeClr val="tx1"/>
              </a:solidFill>
              <a:latin typeface="Calibri"/>
              <a:cs typeface="Calibri"/>
            </a:rPr>
            <a:t>GeV</a:t>
          </a:r>
          <a:r>
            <a:rPr lang="en-US" sz="1800" b="1" dirty="0" smtClean="0">
              <a:solidFill>
                <a:schemeClr val="tx1"/>
              </a:solidFill>
              <a:latin typeface="Calibri"/>
              <a:cs typeface="Calibri"/>
            </a:rPr>
            <a:t> </a:t>
          </a:r>
          <a:endParaRPr lang="en-US" sz="1800" b="1" dirty="0">
            <a:solidFill>
              <a:schemeClr val="tx1"/>
            </a:solidFill>
          </a:endParaRPr>
        </a:p>
      </dgm:t>
    </dgm:pt>
    <dgm:pt modelId="{AC99EA71-D360-42E9-B629-23C7455CCA04}" type="parTrans" cxnId="{B030F4A6-8E49-41F6-A027-2C41C8CE3F2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8114EC4-3534-4DE7-BA87-CBF28FA4538A}" type="sibTrans" cxnId="{B030F4A6-8E49-41F6-A027-2C41C8CE3F2B}">
      <dgm:prSet/>
      <dgm:spPr/>
      <dgm:t>
        <a:bodyPr/>
        <a:lstStyle/>
        <a:p>
          <a:endParaRPr lang="en-US"/>
        </a:p>
      </dgm:t>
    </dgm:pt>
    <dgm:pt modelId="{38B78BAC-B5B8-4888-9A2F-63442CB8A030}">
      <dgm:prSet custT="1"/>
      <dgm:spPr/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TLEP – New  tunnel, 80 km</a:t>
          </a:r>
          <a:endParaRPr lang="en-US" sz="2000" b="1" dirty="0">
            <a:solidFill>
              <a:schemeClr val="tx1"/>
            </a:solidFill>
          </a:endParaRPr>
        </a:p>
      </dgm:t>
    </dgm:pt>
    <dgm:pt modelId="{13CB0C7C-ABD5-4306-8E2C-415763E92C13}" type="parTrans" cxnId="{6464BCAE-84A9-4BDC-932E-8CF4765E478A}">
      <dgm:prSet/>
      <dgm:spPr/>
      <dgm:t>
        <a:bodyPr/>
        <a:lstStyle/>
        <a:p>
          <a:endParaRPr lang="en-US"/>
        </a:p>
      </dgm:t>
    </dgm:pt>
    <dgm:pt modelId="{63AC6A95-F5A2-4932-A792-96A0A92E9825}" type="sibTrans" cxnId="{6464BCAE-84A9-4BDC-932E-8CF4765E478A}">
      <dgm:prSet/>
      <dgm:spPr/>
      <dgm:t>
        <a:bodyPr/>
        <a:lstStyle/>
        <a:p>
          <a:endParaRPr lang="en-US"/>
        </a:p>
      </dgm:t>
    </dgm:pt>
    <dgm:pt modelId="{ADB491E3-A6FD-4C44-B6F9-208F41141C21}">
      <dgm:prSet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Chinese HF</a:t>
          </a:r>
          <a:endParaRPr lang="en-US" sz="1800" b="1" dirty="0">
            <a:solidFill>
              <a:schemeClr val="tx1"/>
            </a:solidFill>
          </a:endParaRPr>
        </a:p>
      </dgm:t>
    </dgm:pt>
    <dgm:pt modelId="{F7F2096C-ADCF-4FC3-9175-D563A6BCF079}" type="parTrans" cxnId="{E7C31348-12AF-4302-9CA2-DCCA33E21831}">
      <dgm:prSet/>
      <dgm:spPr/>
      <dgm:t>
        <a:bodyPr/>
        <a:lstStyle/>
        <a:p>
          <a:endParaRPr lang="fr-FR"/>
        </a:p>
      </dgm:t>
    </dgm:pt>
    <dgm:pt modelId="{977F2ABB-0C96-4996-A0AD-9E2790219584}" type="sibTrans" cxnId="{E7C31348-12AF-4302-9CA2-DCCA33E21831}">
      <dgm:prSet/>
      <dgm:spPr/>
      <dgm:t>
        <a:bodyPr/>
        <a:lstStyle/>
        <a:p>
          <a:endParaRPr lang="fr-FR"/>
        </a:p>
      </dgm:t>
    </dgm:pt>
    <dgm:pt modelId="{A16324C1-70C9-4CA5-B099-F53DBC81A630}">
      <dgm:prSet custT="1"/>
      <dgm:spPr>
        <a:solidFill>
          <a:srgbClr val="EE70EE"/>
        </a:solidFill>
      </dgm:spPr>
      <dgm:t>
        <a:bodyPr/>
        <a:lstStyle/>
        <a:p>
          <a:r>
            <a:rPr lang="fr-FR" sz="2000" b="1" dirty="0" smtClean="0">
              <a:solidFill>
                <a:schemeClr val="tx1"/>
              </a:solidFill>
            </a:rPr>
            <a:t>250 </a:t>
          </a:r>
          <a:r>
            <a:rPr lang="fr-FR" sz="2000" b="1" dirty="0" err="1" smtClean="0">
              <a:solidFill>
                <a:schemeClr val="tx1"/>
              </a:solidFill>
            </a:rPr>
            <a:t>GeV</a:t>
          </a:r>
          <a:r>
            <a:rPr lang="fr-FR" sz="2000" b="1" dirty="0" smtClean="0">
              <a:solidFill>
                <a:schemeClr val="tx1"/>
              </a:solidFill>
            </a:rPr>
            <a:t>, 50 or 70 Km tunnel</a:t>
          </a:r>
          <a:endParaRPr lang="fr-FR" sz="2000" b="1" dirty="0">
            <a:solidFill>
              <a:schemeClr val="tx1"/>
            </a:solidFill>
          </a:endParaRPr>
        </a:p>
      </dgm:t>
    </dgm:pt>
    <dgm:pt modelId="{BA4A2C75-5A33-4EB0-AEAB-F3A3CE0DD879}" type="parTrans" cxnId="{EF17AADC-7A7A-4A3A-8710-D35E83FB7B76}">
      <dgm:prSet/>
      <dgm:spPr/>
      <dgm:t>
        <a:bodyPr/>
        <a:lstStyle/>
        <a:p>
          <a:endParaRPr lang="fr-FR"/>
        </a:p>
      </dgm:t>
    </dgm:pt>
    <dgm:pt modelId="{C1C88F93-E7C6-4C12-ABFA-F540BE6DA8D8}" type="sibTrans" cxnId="{EF17AADC-7A7A-4A3A-8710-D35E83FB7B76}">
      <dgm:prSet/>
      <dgm:spPr/>
      <dgm:t>
        <a:bodyPr/>
        <a:lstStyle/>
        <a:p>
          <a:endParaRPr lang="fr-FR"/>
        </a:p>
      </dgm:t>
    </dgm:pt>
    <dgm:pt modelId="{97733F46-B34A-49D0-8DD6-873684723619}" type="pres">
      <dgm:prSet presAssocID="{FB66E6B6-FF77-41A7-B4AE-38D4BB0A4B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E97CBE-D0F0-4603-85BF-8BFCC1A8D8BF}" type="pres">
      <dgm:prSet presAssocID="{122103FD-6DE4-46DC-B524-D462EF1B8C3D}" presName="root1" presStyleCnt="0"/>
      <dgm:spPr/>
    </dgm:pt>
    <dgm:pt modelId="{746EB797-1877-4037-B345-1F6EB5E386E6}" type="pres">
      <dgm:prSet presAssocID="{122103FD-6DE4-46DC-B524-D462EF1B8C3D}" presName="LevelOneTextNode" presStyleLbl="node0" presStyleIdx="0" presStyleCnt="1" custAng="5400000" custScaleX="83372" custScaleY="44906" custLinFactX="-71256" custLinFactNeighborX="-100000" custLinFactNeighborY="-15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C2112B-963D-45DB-81EC-CAFB329001A5}" type="pres">
      <dgm:prSet presAssocID="{122103FD-6DE4-46DC-B524-D462EF1B8C3D}" presName="level2hierChild" presStyleCnt="0"/>
      <dgm:spPr/>
    </dgm:pt>
    <dgm:pt modelId="{03AA5A3A-00C6-4A61-98EB-3862EB8AAF53}" type="pres">
      <dgm:prSet presAssocID="{E891752C-2003-47BF-93A4-BEABD2F60B2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1BA079E-5B60-4665-B394-401FD5F0B2D6}" type="pres">
      <dgm:prSet presAssocID="{E891752C-2003-47BF-93A4-BEABD2F60B2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82D5986-CFB8-44CE-9911-184EC87549B4}" type="pres">
      <dgm:prSet presAssocID="{E13F966F-228A-4D83-98BE-BBFB9E421655}" presName="root2" presStyleCnt="0"/>
      <dgm:spPr/>
    </dgm:pt>
    <dgm:pt modelId="{D9BDECD3-0AA0-4E73-B31B-742F27629CF8}" type="pres">
      <dgm:prSet presAssocID="{E13F966F-228A-4D83-98BE-BBFB9E421655}" presName="LevelTwoTextNode" presStyleLbl="node2" presStyleIdx="0" presStyleCnt="2" custScaleY="174196" custLinFactNeighborX="-28779" custLinFactNeighborY="747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C09BFA-F042-480D-8C70-1A9C15A2C555}" type="pres">
      <dgm:prSet presAssocID="{E13F966F-228A-4D83-98BE-BBFB9E421655}" presName="level3hierChild" presStyleCnt="0"/>
      <dgm:spPr/>
    </dgm:pt>
    <dgm:pt modelId="{66CF13D5-DE6A-435B-8ECA-C4112E5E0264}" type="pres">
      <dgm:prSet presAssocID="{38F468C2-E9E6-4D9F-A2FC-8FF4064760E5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D4643B89-8028-468D-9F7C-E9D5CE5BFDC8}" type="pres">
      <dgm:prSet presAssocID="{38F468C2-E9E6-4D9F-A2FC-8FF4064760E5}" presName="connTx" presStyleLbl="parChTrans1D3" presStyleIdx="0" presStyleCnt="5"/>
      <dgm:spPr/>
      <dgm:t>
        <a:bodyPr/>
        <a:lstStyle/>
        <a:p>
          <a:endParaRPr lang="en-US"/>
        </a:p>
      </dgm:t>
    </dgm:pt>
    <dgm:pt modelId="{BA4A8BA5-0E76-4778-85FE-B3E6877C8FE5}" type="pres">
      <dgm:prSet presAssocID="{0EF25B0E-FA04-4D76-A2BA-D9D23B90FF12}" presName="root2" presStyleCnt="0"/>
      <dgm:spPr/>
    </dgm:pt>
    <dgm:pt modelId="{73764224-F89C-43A7-8BB5-D19FBE1F3DA8}" type="pres">
      <dgm:prSet presAssocID="{0EF25B0E-FA04-4D76-A2BA-D9D23B90FF12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48561E-5132-4006-AFBC-43E798F3319B}" type="pres">
      <dgm:prSet presAssocID="{0EF25B0E-FA04-4D76-A2BA-D9D23B90FF12}" presName="level3hierChild" presStyleCnt="0"/>
      <dgm:spPr/>
    </dgm:pt>
    <dgm:pt modelId="{5A73E7C6-541E-4001-94A1-FBFEDDE11202}" type="pres">
      <dgm:prSet presAssocID="{4431DB33-AE92-4876-B41C-84AF52BD7DD2}" presName="conn2-1" presStyleLbl="parChTrans1D4" presStyleIdx="0" presStyleCnt="9"/>
      <dgm:spPr/>
      <dgm:t>
        <a:bodyPr/>
        <a:lstStyle/>
        <a:p>
          <a:endParaRPr lang="en-US"/>
        </a:p>
      </dgm:t>
    </dgm:pt>
    <dgm:pt modelId="{7C6AE272-8809-448E-B0F8-BE7054BDD71E}" type="pres">
      <dgm:prSet presAssocID="{4431DB33-AE92-4876-B41C-84AF52BD7DD2}" presName="connTx" presStyleLbl="parChTrans1D4" presStyleIdx="0" presStyleCnt="9"/>
      <dgm:spPr/>
      <dgm:t>
        <a:bodyPr/>
        <a:lstStyle/>
        <a:p>
          <a:endParaRPr lang="en-US"/>
        </a:p>
      </dgm:t>
    </dgm:pt>
    <dgm:pt modelId="{EA0077AD-34D7-4834-BA78-4EC11C595342}" type="pres">
      <dgm:prSet presAssocID="{8434EF00-D845-42AA-8664-265398E8E1F0}" presName="root2" presStyleCnt="0"/>
      <dgm:spPr/>
    </dgm:pt>
    <dgm:pt modelId="{9244172E-B2C7-468C-83A8-66027479D80A}" type="pres">
      <dgm:prSet presAssocID="{8434EF00-D845-42AA-8664-265398E8E1F0}" presName="LevelTwoTextNode" presStyleLbl="node4" presStyleIdx="0" presStyleCnt="9" custScaleX="1284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A10070-FD1B-439F-A288-7DFFA9BB4430}" type="pres">
      <dgm:prSet presAssocID="{8434EF00-D845-42AA-8664-265398E8E1F0}" presName="level3hierChild" presStyleCnt="0"/>
      <dgm:spPr/>
    </dgm:pt>
    <dgm:pt modelId="{8B5B0E59-ADDB-4413-B618-2565B73D927C}" type="pres">
      <dgm:prSet presAssocID="{BD24A223-1EE3-4CEB-AFEE-8282A372F92B}" presName="conn2-1" presStyleLbl="parChTrans1D4" presStyleIdx="1" presStyleCnt="9"/>
      <dgm:spPr/>
      <dgm:t>
        <a:bodyPr/>
        <a:lstStyle/>
        <a:p>
          <a:endParaRPr lang="en-US"/>
        </a:p>
      </dgm:t>
    </dgm:pt>
    <dgm:pt modelId="{698FC10F-4B46-47A0-8382-8EFF6ED26555}" type="pres">
      <dgm:prSet presAssocID="{BD24A223-1EE3-4CEB-AFEE-8282A372F92B}" presName="connTx" presStyleLbl="parChTrans1D4" presStyleIdx="1" presStyleCnt="9"/>
      <dgm:spPr/>
      <dgm:t>
        <a:bodyPr/>
        <a:lstStyle/>
        <a:p>
          <a:endParaRPr lang="en-US"/>
        </a:p>
      </dgm:t>
    </dgm:pt>
    <dgm:pt modelId="{665C8AEF-8321-43F3-A0BD-2ADC8C119148}" type="pres">
      <dgm:prSet presAssocID="{60F93C7E-DF0B-49AC-842C-AFB07A5D5EDA}" presName="root2" presStyleCnt="0"/>
      <dgm:spPr/>
    </dgm:pt>
    <dgm:pt modelId="{BA5D024E-AF28-4E7D-8D71-6AA886DC073D}" type="pres">
      <dgm:prSet presAssocID="{60F93C7E-DF0B-49AC-842C-AFB07A5D5EDA}" presName="LevelTwoTextNode" presStyleLbl="node4" presStyleIdx="1" presStyleCnt="9" custScaleX="123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A72F7D-5629-4101-9BBB-18D4271AA012}" type="pres">
      <dgm:prSet presAssocID="{60F93C7E-DF0B-49AC-842C-AFB07A5D5EDA}" presName="level3hierChild" presStyleCnt="0"/>
      <dgm:spPr/>
    </dgm:pt>
    <dgm:pt modelId="{EDA71DEA-DF84-4FF1-8741-E86F13D9BFC3}" type="pres">
      <dgm:prSet presAssocID="{5969E5CD-933E-47E7-BFE1-4423238EE96D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6ED93E2B-B66C-4352-9777-E3D730E271C7}" type="pres">
      <dgm:prSet presAssocID="{5969E5CD-933E-47E7-BFE1-4423238EE96D}" presName="connTx" presStyleLbl="parChTrans1D3" presStyleIdx="1" presStyleCnt="5"/>
      <dgm:spPr/>
      <dgm:t>
        <a:bodyPr/>
        <a:lstStyle/>
        <a:p>
          <a:endParaRPr lang="en-US"/>
        </a:p>
      </dgm:t>
    </dgm:pt>
    <dgm:pt modelId="{E432959B-59DD-4B90-99BC-35F29BEAE816}" type="pres">
      <dgm:prSet presAssocID="{0A0641F3-59FC-4F5B-9D3F-FEC5CE31BB6B}" presName="root2" presStyleCnt="0"/>
      <dgm:spPr/>
    </dgm:pt>
    <dgm:pt modelId="{AB3E9D07-49FE-40B9-AAC6-3054CB65689D}" type="pres">
      <dgm:prSet presAssocID="{0A0641F3-59FC-4F5B-9D3F-FEC5CE31BB6B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877405-8D3F-4E50-9CDF-01CD95926B22}" type="pres">
      <dgm:prSet presAssocID="{0A0641F3-59FC-4F5B-9D3F-FEC5CE31BB6B}" presName="level3hierChild" presStyleCnt="0"/>
      <dgm:spPr/>
    </dgm:pt>
    <dgm:pt modelId="{70F0DCE2-3D54-4133-90A6-C7BE1E00CABB}" type="pres">
      <dgm:prSet presAssocID="{7FB6EBC9-F420-4FFE-A7CB-FA16D5CDF304}" presName="conn2-1" presStyleLbl="parChTrans1D4" presStyleIdx="2" presStyleCnt="9"/>
      <dgm:spPr/>
      <dgm:t>
        <a:bodyPr/>
        <a:lstStyle/>
        <a:p>
          <a:endParaRPr lang="en-US"/>
        </a:p>
      </dgm:t>
    </dgm:pt>
    <dgm:pt modelId="{395B0FBE-9418-4BE5-AC6A-65CF5D71820E}" type="pres">
      <dgm:prSet presAssocID="{7FB6EBC9-F420-4FFE-A7CB-FA16D5CDF304}" presName="connTx" presStyleLbl="parChTrans1D4" presStyleIdx="2" presStyleCnt="9"/>
      <dgm:spPr/>
      <dgm:t>
        <a:bodyPr/>
        <a:lstStyle/>
        <a:p>
          <a:endParaRPr lang="en-US"/>
        </a:p>
      </dgm:t>
    </dgm:pt>
    <dgm:pt modelId="{AFDC4042-03CA-4A29-835B-7D70CEE1B5E5}" type="pres">
      <dgm:prSet presAssocID="{84CF1500-9D79-473A-9C2D-ACDE92F4E960}" presName="root2" presStyleCnt="0"/>
      <dgm:spPr/>
    </dgm:pt>
    <dgm:pt modelId="{11BF21CD-3BDD-4539-8AC2-35E498B86843}" type="pres">
      <dgm:prSet presAssocID="{84CF1500-9D79-473A-9C2D-ACDE92F4E960}" presName="LevelTwoTextNode" presStyleLbl="node4" presStyleIdx="2" presStyleCnt="9" custScaleX="217281" custScaleY="620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A09C11-D0BC-4468-807F-38DE7636651E}" type="pres">
      <dgm:prSet presAssocID="{84CF1500-9D79-473A-9C2D-ACDE92F4E960}" presName="level3hierChild" presStyleCnt="0"/>
      <dgm:spPr/>
    </dgm:pt>
    <dgm:pt modelId="{59CD1B34-9CEC-41ED-8EBA-D0318BDE1FFA}" type="pres">
      <dgm:prSet presAssocID="{938C1189-2A19-4190-AF0A-3D033C262937}" presName="conn2-1" presStyleLbl="parChTrans1D4" presStyleIdx="3" presStyleCnt="9"/>
      <dgm:spPr/>
      <dgm:t>
        <a:bodyPr/>
        <a:lstStyle/>
        <a:p>
          <a:endParaRPr lang="en-US"/>
        </a:p>
      </dgm:t>
    </dgm:pt>
    <dgm:pt modelId="{BADCFECF-E875-4B95-B449-58EF8982B439}" type="pres">
      <dgm:prSet presAssocID="{938C1189-2A19-4190-AF0A-3D033C262937}" presName="connTx" presStyleLbl="parChTrans1D4" presStyleIdx="3" presStyleCnt="9"/>
      <dgm:spPr/>
      <dgm:t>
        <a:bodyPr/>
        <a:lstStyle/>
        <a:p>
          <a:endParaRPr lang="en-US"/>
        </a:p>
      </dgm:t>
    </dgm:pt>
    <dgm:pt modelId="{8A7DEFC7-3BA0-41EE-B19F-B5564DA312CB}" type="pres">
      <dgm:prSet presAssocID="{660298AC-E488-449E-91EB-3FD27A35D197}" presName="root2" presStyleCnt="0"/>
      <dgm:spPr/>
    </dgm:pt>
    <dgm:pt modelId="{A8B90685-F7AB-436E-BE86-2228E70EDD61}" type="pres">
      <dgm:prSet presAssocID="{660298AC-E488-449E-91EB-3FD27A35D197}" presName="LevelTwoTextNode" presStyleLbl="node4" presStyleIdx="3" presStyleCnt="9" custScaleX="1237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CCA054-BCAE-45F3-96CB-A4E4F38C0997}" type="pres">
      <dgm:prSet presAssocID="{660298AC-E488-449E-91EB-3FD27A35D197}" presName="level3hierChild" presStyleCnt="0"/>
      <dgm:spPr/>
    </dgm:pt>
    <dgm:pt modelId="{86ED0E06-39FA-4325-9BBF-20430B7C38B2}" type="pres">
      <dgm:prSet presAssocID="{AC99EA71-D360-42E9-B629-23C7455CCA04}" presName="conn2-1" presStyleLbl="parChTrans1D4" presStyleIdx="4" presStyleCnt="9"/>
      <dgm:spPr/>
      <dgm:t>
        <a:bodyPr/>
        <a:lstStyle/>
        <a:p>
          <a:endParaRPr lang="en-US"/>
        </a:p>
      </dgm:t>
    </dgm:pt>
    <dgm:pt modelId="{1064B8D8-5E91-4446-92B9-A6E0B509E568}" type="pres">
      <dgm:prSet presAssocID="{AC99EA71-D360-42E9-B629-23C7455CCA04}" presName="connTx" presStyleLbl="parChTrans1D4" presStyleIdx="4" presStyleCnt="9"/>
      <dgm:spPr/>
      <dgm:t>
        <a:bodyPr/>
        <a:lstStyle/>
        <a:p>
          <a:endParaRPr lang="en-US"/>
        </a:p>
      </dgm:t>
    </dgm:pt>
    <dgm:pt modelId="{A914879D-48F6-4EF9-AA56-86CFFCDFE01D}" type="pres">
      <dgm:prSet presAssocID="{19632C44-B927-4FA2-B6EB-908A8483E21B}" presName="root2" presStyleCnt="0"/>
      <dgm:spPr/>
    </dgm:pt>
    <dgm:pt modelId="{5F738D1E-5A60-42FB-8212-0F480261B18F}" type="pres">
      <dgm:prSet presAssocID="{19632C44-B927-4FA2-B6EB-908A8483E21B}" presName="LevelTwoTextNode" presStyleLbl="node4" presStyleIdx="4" presStyleCnt="9" custScaleX="1237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D34C43-39BD-4187-95F9-BA15EF465ACF}" type="pres">
      <dgm:prSet presAssocID="{19632C44-B927-4FA2-B6EB-908A8483E21B}" presName="level3hierChild" presStyleCnt="0"/>
      <dgm:spPr/>
    </dgm:pt>
    <dgm:pt modelId="{26D99419-168C-41C2-9E99-7EDB815B8C21}" type="pres">
      <dgm:prSet presAssocID="{B1151CEA-1A0B-4362-9368-B516491D1A2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4FB6221-C7CE-4AA6-901F-B02FF3892E3D}" type="pres">
      <dgm:prSet presAssocID="{B1151CEA-1A0B-4362-9368-B516491D1A2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CBBEFC6-2BD2-420B-9028-CF4FD96B3BF2}" type="pres">
      <dgm:prSet presAssocID="{132711F7-8848-4453-8CCA-6ECFAA4220C5}" presName="root2" presStyleCnt="0"/>
      <dgm:spPr/>
    </dgm:pt>
    <dgm:pt modelId="{5F90FA9B-C0EF-4144-ABBE-7B9F23F97D50}" type="pres">
      <dgm:prSet presAssocID="{132711F7-8848-4453-8CCA-6ECFAA4220C5}" presName="LevelTwoTextNode" presStyleLbl="node2" presStyleIdx="1" presStyleCnt="2" custScaleY="163799" custLinFactY="-77811" custLinFactNeighborX="-2168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C62AC9-4EA0-48B6-AE24-0F30C835F1A6}" type="pres">
      <dgm:prSet presAssocID="{132711F7-8848-4453-8CCA-6ECFAA4220C5}" presName="level3hierChild" presStyleCnt="0"/>
      <dgm:spPr/>
    </dgm:pt>
    <dgm:pt modelId="{0FCECF3C-9646-418E-9602-1EC96B3EFAA1}" type="pres">
      <dgm:prSet presAssocID="{7DD92EAB-0B6A-497B-8F71-99C6486A400D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F6EE1B99-8D4F-48B3-957E-53B2FDA02387}" type="pres">
      <dgm:prSet presAssocID="{7DD92EAB-0B6A-497B-8F71-99C6486A400D}" presName="connTx" presStyleLbl="parChTrans1D3" presStyleIdx="2" presStyleCnt="5"/>
      <dgm:spPr/>
      <dgm:t>
        <a:bodyPr/>
        <a:lstStyle/>
        <a:p>
          <a:endParaRPr lang="en-US"/>
        </a:p>
      </dgm:t>
    </dgm:pt>
    <dgm:pt modelId="{CDACF92A-EE14-427D-9D26-0F24B25083F2}" type="pres">
      <dgm:prSet presAssocID="{CD40AC17-DCB9-4F6F-B021-940DF98BE3DE}" presName="root2" presStyleCnt="0"/>
      <dgm:spPr/>
    </dgm:pt>
    <dgm:pt modelId="{5C64BAE1-8DE5-49A1-8B18-5B424A12428D}" type="pres">
      <dgm:prSet presAssocID="{CD40AC17-DCB9-4F6F-B021-940DF98BE3DE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CE444B-62A2-44D4-B580-E8EEF370273D}" type="pres">
      <dgm:prSet presAssocID="{CD40AC17-DCB9-4F6F-B021-940DF98BE3DE}" presName="level3hierChild" presStyleCnt="0"/>
      <dgm:spPr/>
    </dgm:pt>
    <dgm:pt modelId="{3D60B26E-E99C-4B8F-825C-CC20E092638B}" type="pres">
      <dgm:prSet presAssocID="{87D91A33-A4A3-43D6-B003-F376BFF0C7F2}" presName="conn2-1" presStyleLbl="parChTrans1D4" presStyleIdx="5" presStyleCnt="9"/>
      <dgm:spPr/>
      <dgm:t>
        <a:bodyPr/>
        <a:lstStyle/>
        <a:p>
          <a:endParaRPr lang="en-US"/>
        </a:p>
      </dgm:t>
    </dgm:pt>
    <dgm:pt modelId="{44BD2BC5-65F9-4CB0-83F2-3B97132D5C63}" type="pres">
      <dgm:prSet presAssocID="{87D91A33-A4A3-43D6-B003-F376BFF0C7F2}" presName="connTx" presStyleLbl="parChTrans1D4" presStyleIdx="5" presStyleCnt="9"/>
      <dgm:spPr/>
      <dgm:t>
        <a:bodyPr/>
        <a:lstStyle/>
        <a:p>
          <a:endParaRPr lang="en-US"/>
        </a:p>
      </dgm:t>
    </dgm:pt>
    <dgm:pt modelId="{AB3CCC79-2E05-4DC5-AF0F-27F2764D7BED}" type="pres">
      <dgm:prSet presAssocID="{DFE3F5B7-8F4E-4552-827F-25B9BB348AB7}" presName="root2" presStyleCnt="0"/>
      <dgm:spPr/>
    </dgm:pt>
    <dgm:pt modelId="{CFD12D89-649A-4172-B85F-3C9EDA4ECA97}" type="pres">
      <dgm:prSet presAssocID="{DFE3F5B7-8F4E-4552-827F-25B9BB348AB7}" presName="LevelTwoTextNode" presStyleLbl="node4" presStyleIdx="5" presStyleCnt="9" custScaleX="1855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F8D82E-D64D-4FE0-AB08-CF7090F7FBAD}" type="pres">
      <dgm:prSet presAssocID="{DFE3F5B7-8F4E-4552-827F-25B9BB348AB7}" presName="level3hierChild" presStyleCnt="0"/>
      <dgm:spPr/>
    </dgm:pt>
    <dgm:pt modelId="{49F32DE5-989D-4D3F-BE3B-7FEACF04E721}" type="pres">
      <dgm:prSet presAssocID="{13CB0C7C-ABD5-4306-8E2C-415763E92C13}" presName="conn2-1" presStyleLbl="parChTrans1D4" presStyleIdx="6" presStyleCnt="9"/>
      <dgm:spPr/>
      <dgm:t>
        <a:bodyPr/>
        <a:lstStyle/>
        <a:p>
          <a:endParaRPr lang="en-US"/>
        </a:p>
      </dgm:t>
    </dgm:pt>
    <dgm:pt modelId="{2FD2B232-3A0D-4141-AA24-2E67D0745733}" type="pres">
      <dgm:prSet presAssocID="{13CB0C7C-ABD5-4306-8E2C-415763E92C13}" presName="connTx" presStyleLbl="parChTrans1D4" presStyleIdx="6" presStyleCnt="9"/>
      <dgm:spPr/>
      <dgm:t>
        <a:bodyPr/>
        <a:lstStyle/>
        <a:p>
          <a:endParaRPr lang="en-US"/>
        </a:p>
      </dgm:t>
    </dgm:pt>
    <dgm:pt modelId="{D3FDA386-E53D-46FA-AC1E-2FF840C1CA0A}" type="pres">
      <dgm:prSet presAssocID="{38B78BAC-B5B8-4888-9A2F-63442CB8A030}" presName="root2" presStyleCnt="0"/>
      <dgm:spPr/>
    </dgm:pt>
    <dgm:pt modelId="{D28F096F-020E-46E8-B191-18CA678C1757}" type="pres">
      <dgm:prSet presAssocID="{38B78BAC-B5B8-4888-9A2F-63442CB8A030}" presName="LevelTwoTextNode" presStyleLbl="node4" presStyleIdx="6" presStyleCnt="9" custScaleX="2497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6E0CB8-42FF-400C-9CAF-F4627CB74CE1}" type="pres">
      <dgm:prSet presAssocID="{38B78BAC-B5B8-4888-9A2F-63442CB8A030}" presName="level3hierChild" presStyleCnt="0"/>
      <dgm:spPr/>
    </dgm:pt>
    <dgm:pt modelId="{6CC1E0AF-9B37-4948-B471-A56CECAE57AD}" type="pres">
      <dgm:prSet presAssocID="{354B3AC1-2BEF-41B6-988B-2D431FFB3AB4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5681C1B1-FE46-4EA7-844F-4DDCFC1BB9DB}" type="pres">
      <dgm:prSet presAssocID="{354B3AC1-2BEF-41B6-988B-2D431FFB3AB4}" presName="connTx" presStyleLbl="parChTrans1D3" presStyleIdx="3" presStyleCnt="5"/>
      <dgm:spPr/>
      <dgm:t>
        <a:bodyPr/>
        <a:lstStyle/>
        <a:p>
          <a:endParaRPr lang="en-US"/>
        </a:p>
      </dgm:t>
    </dgm:pt>
    <dgm:pt modelId="{403698EC-EC89-4CAB-8370-D7531395F2E3}" type="pres">
      <dgm:prSet presAssocID="{66E37F70-BD19-452C-82A9-33DE1125F259}" presName="root2" presStyleCnt="0"/>
      <dgm:spPr/>
    </dgm:pt>
    <dgm:pt modelId="{CFB1BE60-7211-44C0-B94A-FFD7D56619B8}" type="pres">
      <dgm:prSet presAssocID="{66E37F70-BD19-452C-82A9-33DE1125F259}" presName="LevelTwoTextNode" presStyleLbl="node3" presStyleIdx="3" presStyleCnt="5" custScaleY="997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6E7A80-2915-45CB-A903-56CCD557E818}" type="pres">
      <dgm:prSet presAssocID="{66E37F70-BD19-452C-82A9-33DE1125F259}" presName="level3hierChild" presStyleCnt="0"/>
      <dgm:spPr/>
    </dgm:pt>
    <dgm:pt modelId="{DBDD9EC4-B8D7-435D-A58B-F95C174A39F5}" type="pres">
      <dgm:prSet presAssocID="{FE4485FA-F1DE-4573-B8D1-0B9891E857B5}" presName="conn2-1" presStyleLbl="parChTrans1D4" presStyleIdx="7" presStyleCnt="9"/>
      <dgm:spPr/>
      <dgm:t>
        <a:bodyPr/>
        <a:lstStyle/>
        <a:p>
          <a:endParaRPr lang="en-US"/>
        </a:p>
      </dgm:t>
    </dgm:pt>
    <dgm:pt modelId="{EB43E287-9E58-450D-8BA1-82FBC3780692}" type="pres">
      <dgm:prSet presAssocID="{FE4485FA-F1DE-4573-B8D1-0B9891E857B5}" presName="connTx" presStyleLbl="parChTrans1D4" presStyleIdx="7" presStyleCnt="9"/>
      <dgm:spPr/>
      <dgm:t>
        <a:bodyPr/>
        <a:lstStyle/>
        <a:p>
          <a:endParaRPr lang="en-US"/>
        </a:p>
      </dgm:t>
    </dgm:pt>
    <dgm:pt modelId="{B02AC4B8-3BD6-46F8-AD5F-087BEE4B54A2}" type="pres">
      <dgm:prSet presAssocID="{D62E185A-FC9E-45DE-9FEC-8DD0B7528531}" presName="root2" presStyleCnt="0"/>
      <dgm:spPr/>
    </dgm:pt>
    <dgm:pt modelId="{DBED7070-4716-47BD-ABAB-70E9D4E2668B}" type="pres">
      <dgm:prSet presAssocID="{D62E185A-FC9E-45DE-9FEC-8DD0B7528531}" presName="LevelTwoTextNode" presStyleLbl="node4" presStyleIdx="7" presStyleCnt="9" custScaleX="2009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990FBC-14BD-4F93-A1B2-D39D0A9A046B}" type="pres">
      <dgm:prSet presAssocID="{D62E185A-FC9E-45DE-9FEC-8DD0B7528531}" presName="level3hierChild" presStyleCnt="0"/>
      <dgm:spPr/>
    </dgm:pt>
    <dgm:pt modelId="{E4B3F34C-8D57-4E9A-B69F-CC9DABFCF41C}" type="pres">
      <dgm:prSet presAssocID="{F7F2096C-ADCF-4FC3-9175-D563A6BCF079}" presName="conn2-1" presStyleLbl="parChTrans1D3" presStyleIdx="4" presStyleCnt="5"/>
      <dgm:spPr/>
      <dgm:t>
        <a:bodyPr/>
        <a:lstStyle/>
        <a:p>
          <a:endParaRPr lang="fr-FR"/>
        </a:p>
      </dgm:t>
    </dgm:pt>
    <dgm:pt modelId="{C5550E6F-87FA-4E4F-804F-63DE334CE731}" type="pres">
      <dgm:prSet presAssocID="{F7F2096C-ADCF-4FC3-9175-D563A6BCF079}" presName="connTx" presStyleLbl="parChTrans1D3" presStyleIdx="4" presStyleCnt="5"/>
      <dgm:spPr/>
      <dgm:t>
        <a:bodyPr/>
        <a:lstStyle/>
        <a:p>
          <a:endParaRPr lang="fr-FR"/>
        </a:p>
      </dgm:t>
    </dgm:pt>
    <dgm:pt modelId="{13B720A5-BB17-4476-AEC6-630E4E1FF8B1}" type="pres">
      <dgm:prSet presAssocID="{ADB491E3-A6FD-4C44-B6F9-208F41141C21}" presName="root2" presStyleCnt="0"/>
      <dgm:spPr/>
    </dgm:pt>
    <dgm:pt modelId="{713E17CB-E6C0-4070-BAB9-766BC8D05F36}" type="pres">
      <dgm:prSet presAssocID="{ADB491E3-A6FD-4C44-B6F9-208F41141C21}" presName="LevelTwoTextNode" presStyleLbl="node3" presStyleIdx="4" presStyleCnt="5" custScaleY="9975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D6EB9E7-2D1A-43A7-9B8C-7DF7BB6A9E3F}" type="pres">
      <dgm:prSet presAssocID="{ADB491E3-A6FD-4C44-B6F9-208F41141C21}" presName="level3hierChild" presStyleCnt="0"/>
      <dgm:spPr/>
    </dgm:pt>
    <dgm:pt modelId="{D3268BE1-022C-4322-9809-0BD8CB1888DD}" type="pres">
      <dgm:prSet presAssocID="{BA4A2C75-5A33-4EB0-AEAB-F3A3CE0DD879}" presName="conn2-1" presStyleLbl="parChTrans1D4" presStyleIdx="8" presStyleCnt="9"/>
      <dgm:spPr/>
      <dgm:t>
        <a:bodyPr/>
        <a:lstStyle/>
        <a:p>
          <a:endParaRPr lang="fr-FR"/>
        </a:p>
      </dgm:t>
    </dgm:pt>
    <dgm:pt modelId="{576A0A77-979A-4D5E-9726-298014A56FA5}" type="pres">
      <dgm:prSet presAssocID="{BA4A2C75-5A33-4EB0-AEAB-F3A3CE0DD879}" presName="connTx" presStyleLbl="parChTrans1D4" presStyleIdx="8" presStyleCnt="9"/>
      <dgm:spPr/>
      <dgm:t>
        <a:bodyPr/>
        <a:lstStyle/>
        <a:p>
          <a:endParaRPr lang="fr-FR"/>
        </a:p>
      </dgm:t>
    </dgm:pt>
    <dgm:pt modelId="{1530A893-4345-4308-8D64-5DDFA34E359F}" type="pres">
      <dgm:prSet presAssocID="{A16324C1-70C9-4CA5-B099-F53DBC81A630}" presName="root2" presStyleCnt="0"/>
      <dgm:spPr/>
    </dgm:pt>
    <dgm:pt modelId="{1F0F6D63-2F9F-4DF0-BC4D-703E29E72419}" type="pres">
      <dgm:prSet presAssocID="{A16324C1-70C9-4CA5-B099-F53DBC81A630}" presName="LevelTwoTextNode" presStyleLbl="node4" presStyleIdx="8" presStyleCnt="9" custScaleX="23108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373C4BA-0127-4E18-B13E-377544A75F5C}" type="pres">
      <dgm:prSet presAssocID="{A16324C1-70C9-4CA5-B099-F53DBC81A630}" presName="level3hierChild" presStyleCnt="0"/>
      <dgm:spPr/>
    </dgm:pt>
  </dgm:ptLst>
  <dgm:cxnLst>
    <dgm:cxn modelId="{E6C3508E-B2F7-4341-9935-0A0FDEB63DFA}" type="presOf" srcId="{CD40AC17-DCB9-4F6F-B021-940DF98BE3DE}" destId="{5C64BAE1-8DE5-49A1-8B18-5B424A12428D}" srcOrd="0" destOrd="0" presId="urn:microsoft.com/office/officeart/2008/layout/HorizontalMultiLevelHierarchy"/>
    <dgm:cxn modelId="{4A8431C3-3465-41D4-983A-8FCF39E060CB}" srcId="{132711F7-8848-4453-8CCA-6ECFAA4220C5}" destId="{CD40AC17-DCB9-4F6F-B021-940DF98BE3DE}" srcOrd="0" destOrd="0" parTransId="{7DD92EAB-0B6A-497B-8F71-99C6486A400D}" sibTransId="{C4775C4C-782D-4A33-A6E3-F26B2058DBE8}"/>
    <dgm:cxn modelId="{3D85B687-A79B-42E5-B6F2-F10984A3F189}" type="presOf" srcId="{5969E5CD-933E-47E7-BFE1-4423238EE96D}" destId="{6ED93E2B-B66C-4352-9777-E3D730E271C7}" srcOrd="1" destOrd="0" presId="urn:microsoft.com/office/officeart/2008/layout/HorizontalMultiLevelHierarchy"/>
    <dgm:cxn modelId="{022429C5-056F-48DF-8CE2-EBD8A6FED961}" type="presOf" srcId="{BD24A223-1EE3-4CEB-AFEE-8282A372F92B}" destId="{698FC10F-4B46-47A0-8382-8EFF6ED26555}" srcOrd="1" destOrd="0" presId="urn:microsoft.com/office/officeart/2008/layout/HorizontalMultiLevelHierarchy"/>
    <dgm:cxn modelId="{2409B3D8-50DF-4C26-987D-6BC964F287D2}" type="presOf" srcId="{13CB0C7C-ABD5-4306-8E2C-415763E92C13}" destId="{49F32DE5-989D-4D3F-BE3B-7FEACF04E721}" srcOrd="0" destOrd="0" presId="urn:microsoft.com/office/officeart/2008/layout/HorizontalMultiLevelHierarchy"/>
    <dgm:cxn modelId="{232B08C5-E6BF-46A9-88E3-8FF3F1D90C8A}" type="presOf" srcId="{E13F966F-228A-4D83-98BE-BBFB9E421655}" destId="{D9BDECD3-0AA0-4E73-B31B-742F27629CF8}" srcOrd="0" destOrd="0" presId="urn:microsoft.com/office/officeart/2008/layout/HorizontalMultiLevelHierarchy"/>
    <dgm:cxn modelId="{34279017-B6BF-4F5F-B0FB-CA54C6E08774}" type="presOf" srcId="{0EF25B0E-FA04-4D76-A2BA-D9D23B90FF12}" destId="{73764224-F89C-43A7-8BB5-D19FBE1F3DA8}" srcOrd="0" destOrd="0" presId="urn:microsoft.com/office/officeart/2008/layout/HorizontalMultiLevelHierarchy"/>
    <dgm:cxn modelId="{57574B7E-8135-4DFD-BCD0-355FFC3F0DC2}" type="presOf" srcId="{60F93C7E-DF0B-49AC-842C-AFB07A5D5EDA}" destId="{BA5D024E-AF28-4E7D-8D71-6AA886DC073D}" srcOrd="0" destOrd="0" presId="urn:microsoft.com/office/officeart/2008/layout/HorizontalMultiLevelHierarchy"/>
    <dgm:cxn modelId="{535EF9C7-A822-42DA-A83B-15234A5E95D3}" type="presOf" srcId="{938C1189-2A19-4190-AF0A-3D033C262937}" destId="{BADCFECF-E875-4B95-B449-58EF8982B439}" srcOrd="1" destOrd="0" presId="urn:microsoft.com/office/officeart/2008/layout/HorizontalMultiLevelHierarchy"/>
    <dgm:cxn modelId="{01FFEAFB-FB53-4649-B4F2-D247EFFAE6C1}" srcId="{0A0641F3-59FC-4F5B-9D3F-FEC5CE31BB6B}" destId="{84CF1500-9D79-473A-9C2D-ACDE92F4E960}" srcOrd="0" destOrd="0" parTransId="{7FB6EBC9-F420-4FFE-A7CB-FA16D5CDF304}" sibTransId="{DA3A12C6-540B-4C74-9718-DCD1D5610E6C}"/>
    <dgm:cxn modelId="{B030F4A6-8E49-41F6-A027-2C41C8CE3F2B}" srcId="{0A0641F3-59FC-4F5B-9D3F-FEC5CE31BB6B}" destId="{19632C44-B927-4FA2-B6EB-908A8483E21B}" srcOrd="2" destOrd="0" parTransId="{AC99EA71-D360-42E9-B629-23C7455CCA04}" sibTransId="{78114EC4-3534-4DE7-BA87-CBF28FA4538A}"/>
    <dgm:cxn modelId="{F6721040-4D6F-4A21-8E0C-EEA08D9D7E31}" type="presOf" srcId="{F7F2096C-ADCF-4FC3-9175-D563A6BCF079}" destId="{C5550E6F-87FA-4E4F-804F-63DE334CE731}" srcOrd="1" destOrd="0" presId="urn:microsoft.com/office/officeart/2008/layout/HorizontalMultiLevelHierarchy"/>
    <dgm:cxn modelId="{D0112171-E273-4349-9EAD-85DF9ECE8F9F}" type="presOf" srcId="{38F468C2-E9E6-4D9F-A2FC-8FF4064760E5}" destId="{66CF13D5-DE6A-435B-8ECA-C4112E5E0264}" srcOrd="0" destOrd="0" presId="urn:microsoft.com/office/officeart/2008/layout/HorizontalMultiLevelHierarchy"/>
    <dgm:cxn modelId="{760F0FDE-AE87-43B5-8A12-6707EC67A0EC}" type="presOf" srcId="{ADB491E3-A6FD-4C44-B6F9-208F41141C21}" destId="{713E17CB-E6C0-4070-BAB9-766BC8D05F36}" srcOrd="0" destOrd="0" presId="urn:microsoft.com/office/officeart/2008/layout/HorizontalMultiLevelHierarchy"/>
    <dgm:cxn modelId="{75F543FC-F9C3-46D4-8B31-DF75DDBB2ED4}" type="presOf" srcId="{122103FD-6DE4-46DC-B524-D462EF1B8C3D}" destId="{746EB797-1877-4037-B345-1F6EB5E386E6}" srcOrd="0" destOrd="0" presId="urn:microsoft.com/office/officeart/2008/layout/HorizontalMultiLevelHierarchy"/>
    <dgm:cxn modelId="{BFD4F2E7-0D1A-4752-BC00-223451F02D82}" type="presOf" srcId="{19632C44-B927-4FA2-B6EB-908A8483E21B}" destId="{5F738D1E-5A60-42FB-8212-0F480261B18F}" srcOrd="0" destOrd="0" presId="urn:microsoft.com/office/officeart/2008/layout/HorizontalMultiLevelHierarchy"/>
    <dgm:cxn modelId="{868D50D3-BB12-4401-BFEB-FEC1F977D291}" srcId="{0EF25B0E-FA04-4D76-A2BA-D9D23B90FF12}" destId="{60F93C7E-DF0B-49AC-842C-AFB07A5D5EDA}" srcOrd="1" destOrd="0" parTransId="{BD24A223-1EE3-4CEB-AFEE-8282A372F92B}" sibTransId="{08DCEAC9-A71A-4DC3-89E2-0AB752A97654}"/>
    <dgm:cxn modelId="{0480D166-9569-42EC-9C2C-2140CA8BDC7B}" type="presOf" srcId="{DFE3F5B7-8F4E-4552-827F-25B9BB348AB7}" destId="{CFD12D89-649A-4172-B85F-3C9EDA4ECA97}" srcOrd="0" destOrd="0" presId="urn:microsoft.com/office/officeart/2008/layout/HorizontalMultiLevelHierarchy"/>
    <dgm:cxn modelId="{6464BCAE-84A9-4BDC-932E-8CF4765E478A}" srcId="{CD40AC17-DCB9-4F6F-B021-940DF98BE3DE}" destId="{38B78BAC-B5B8-4888-9A2F-63442CB8A030}" srcOrd="1" destOrd="0" parTransId="{13CB0C7C-ABD5-4306-8E2C-415763E92C13}" sibTransId="{63AC6A95-F5A2-4932-A792-96A0A92E9825}"/>
    <dgm:cxn modelId="{11681017-FCC4-43B8-BD9C-42C26B158B9C}" type="presOf" srcId="{132711F7-8848-4453-8CCA-6ECFAA4220C5}" destId="{5F90FA9B-C0EF-4144-ABBE-7B9F23F97D50}" srcOrd="0" destOrd="0" presId="urn:microsoft.com/office/officeart/2008/layout/HorizontalMultiLevelHierarchy"/>
    <dgm:cxn modelId="{2A1A2D26-9D60-48F8-9908-D69A3CF40985}" type="presOf" srcId="{7DD92EAB-0B6A-497B-8F71-99C6486A400D}" destId="{F6EE1B99-8D4F-48B3-957E-53B2FDA02387}" srcOrd="1" destOrd="0" presId="urn:microsoft.com/office/officeart/2008/layout/HorizontalMultiLevelHierarchy"/>
    <dgm:cxn modelId="{55FF79EF-A1C4-4BFD-B34E-C8E7E544AE80}" srcId="{122103FD-6DE4-46DC-B524-D462EF1B8C3D}" destId="{132711F7-8848-4453-8CCA-6ECFAA4220C5}" srcOrd="1" destOrd="0" parTransId="{B1151CEA-1A0B-4362-9368-B516491D1A21}" sibTransId="{FDD2FDF2-844F-4897-879C-D8CEFF2341D3}"/>
    <dgm:cxn modelId="{67A0D161-FEA7-49C4-8A37-1E9DD377F9A7}" type="presOf" srcId="{38B78BAC-B5B8-4888-9A2F-63442CB8A030}" destId="{D28F096F-020E-46E8-B191-18CA678C1757}" srcOrd="0" destOrd="0" presId="urn:microsoft.com/office/officeart/2008/layout/HorizontalMultiLevelHierarchy"/>
    <dgm:cxn modelId="{EF17AADC-7A7A-4A3A-8710-D35E83FB7B76}" srcId="{ADB491E3-A6FD-4C44-B6F9-208F41141C21}" destId="{A16324C1-70C9-4CA5-B099-F53DBC81A630}" srcOrd="0" destOrd="0" parTransId="{BA4A2C75-5A33-4EB0-AEAB-F3A3CE0DD879}" sibTransId="{C1C88F93-E7C6-4C12-ABFA-F540BE6DA8D8}"/>
    <dgm:cxn modelId="{68BEEE6E-B32F-4021-A7F8-3E82C01D1A98}" type="presOf" srcId="{0A0641F3-59FC-4F5B-9D3F-FEC5CE31BB6B}" destId="{AB3E9D07-49FE-40B9-AAC6-3054CB65689D}" srcOrd="0" destOrd="0" presId="urn:microsoft.com/office/officeart/2008/layout/HorizontalMultiLevelHierarchy"/>
    <dgm:cxn modelId="{7B39C559-C857-4B9A-A11D-4676E7C92338}" type="presOf" srcId="{84CF1500-9D79-473A-9C2D-ACDE92F4E960}" destId="{11BF21CD-3BDD-4539-8AC2-35E498B86843}" srcOrd="0" destOrd="0" presId="urn:microsoft.com/office/officeart/2008/layout/HorizontalMultiLevelHierarchy"/>
    <dgm:cxn modelId="{891D03D4-0C36-402F-906E-8923A2F30FB0}" type="presOf" srcId="{660298AC-E488-449E-91EB-3FD27A35D197}" destId="{A8B90685-F7AB-436E-BE86-2228E70EDD61}" srcOrd="0" destOrd="0" presId="urn:microsoft.com/office/officeart/2008/layout/HorizontalMultiLevelHierarchy"/>
    <dgm:cxn modelId="{20EF26C7-CF24-4D2A-81B6-70123FE0CF20}" type="presOf" srcId="{AC99EA71-D360-42E9-B629-23C7455CCA04}" destId="{1064B8D8-5E91-4446-92B9-A6E0B509E568}" srcOrd="1" destOrd="0" presId="urn:microsoft.com/office/officeart/2008/layout/HorizontalMultiLevelHierarchy"/>
    <dgm:cxn modelId="{DA0AD2A2-0909-465B-BEB1-D6B9ECB793B4}" type="presOf" srcId="{87D91A33-A4A3-43D6-B003-F376BFF0C7F2}" destId="{3D60B26E-E99C-4B8F-825C-CC20E092638B}" srcOrd="0" destOrd="0" presId="urn:microsoft.com/office/officeart/2008/layout/HorizontalMultiLevelHierarchy"/>
    <dgm:cxn modelId="{A864DEA3-07FF-4AB4-9209-6261FBCA4096}" type="presOf" srcId="{354B3AC1-2BEF-41B6-988B-2D431FFB3AB4}" destId="{5681C1B1-FE46-4EA7-844F-4DDCFC1BB9DB}" srcOrd="1" destOrd="0" presId="urn:microsoft.com/office/officeart/2008/layout/HorizontalMultiLevelHierarchy"/>
    <dgm:cxn modelId="{EEF5142E-3067-4762-84C2-DEC3F5975C04}" type="presOf" srcId="{66E37F70-BD19-452C-82A9-33DE1125F259}" destId="{CFB1BE60-7211-44C0-B94A-FFD7D56619B8}" srcOrd="0" destOrd="0" presId="urn:microsoft.com/office/officeart/2008/layout/HorizontalMultiLevelHierarchy"/>
    <dgm:cxn modelId="{708E2C20-2E31-46D2-BDF9-D0D68CD28EAD}" type="presOf" srcId="{FE4485FA-F1DE-4573-B8D1-0B9891E857B5}" destId="{EB43E287-9E58-450D-8BA1-82FBC3780692}" srcOrd="1" destOrd="0" presId="urn:microsoft.com/office/officeart/2008/layout/HorizontalMultiLevelHierarchy"/>
    <dgm:cxn modelId="{EFCB510C-3C4D-46BA-949E-97828D4A5CD8}" type="presOf" srcId="{F7F2096C-ADCF-4FC3-9175-D563A6BCF079}" destId="{E4B3F34C-8D57-4E9A-B69F-CC9DABFCF41C}" srcOrd="0" destOrd="0" presId="urn:microsoft.com/office/officeart/2008/layout/HorizontalMultiLevelHierarchy"/>
    <dgm:cxn modelId="{33049294-59FF-4EBA-8700-2A231C456E21}" srcId="{FB66E6B6-FF77-41A7-B4AE-38D4BB0A4BBC}" destId="{122103FD-6DE4-46DC-B524-D462EF1B8C3D}" srcOrd="0" destOrd="0" parTransId="{833B0116-A107-45B8-9872-656F92A1557C}" sibTransId="{6DB5CB7F-8D63-49FE-8D70-81DB477650E8}"/>
    <dgm:cxn modelId="{C20369F7-D487-4736-A80F-59F41C7BC55F}" type="presOf" srcId="{13CB0C7C-ABD5-4306-8E2C-415763E92C13}" destId="{2FD2B232-3A0D-4141-AA24-2E67D0745733}" srcOrd="1" destOrd="0" presId="urn:microsoft.com/office/officeart/2008/layout/HorizontalMultiLevelHierarchy"/>
    <dgm:cxn modelId="{5B6DE8B5-5B4E-4256-A72C-D132C699E94E}" type="presOf" srcId="{8434EF00-D845-42AA-8664-265398E8E1F0}" destId="{9244172E-B2C7-468C-83A8-66027479D80A}" srcOrd="0" destOrd="0" presId="urn:microsoft.com/office/officeart/2008/layout/HorizontalMultiLevelHierarchy"/>
    <dgm:cxn modelId="{D8BD4DA3-1A55-4D3E-89A0-1361D68DAC48}" type="presOf" srcId="{B1151CEA-1A0B-4362-9368-B516491D1A21}" destId="{94FB6221-C7CE-4AA6-901F-B02FF3892E3D}" srcOrd="1" destOrd="0" presId="urn:microsoft.com/office/officeart/2008/layout/HorizontalMultiLevelHierarchy"/>
    <dgm:cxn modelId="{B766C147-ED20-4433-BB18-2F6D017641D9}" type="presOf" srcId="{AC99EA71-D360-42E9-B629-23C7455CCA04}" destId="{86ED0E06-39FA-4325-9BBF-20430B7C38B2}" srcOrd="0" destOrd="0" presId="urn:microsoft.com/office/officeart/2008/layout/HorizontalMultiLevelHierarchy"/>
    <dgm:cxn modelId="{E7C31348-12AF-4302-9CA2-DCCA33E21831}" srcId="{132711F7-8848-4453-8CCA-6ECFAA4220C5}" destId="{ADB491E3-A6FD-4C44-B6F9-208F41141C21}" srcOrd="2" destOrd="0" parTransId="{F7F2096C-ADCF-4FC3-9175-D563A6BCF079}" sibTransId="{977F2ABB-0C96-4996-A0AD-9E2790219584}"/>
    <dgm:cxn modelId="{EE4FCEBC-A095-427B-BE04-9CDC0E4A22CD}" srcId="{E13F966F-228A-4D83-98BE-BBFB9E421655}" destId="{0EF25B0E-FA04-4D76-A2BA-D9D23B90FF12}" srcOrd="0" destOrd="0" parTransId="{38F468C2-E9E6-4D9F-A2FC-8FF4064760E5}" sibTransId="{30C6BDD5-E247-44AF-BE25-D1508CA36971}"/>
    <dgm:cxn modelId="{E2D9AFFE-D735-4499-9AD1-BAB42322977B}" type="presOf" srcId="{E891752C-2003-47BF-93A4-BEABD2F60B24}" destId="{03AA5A3A-00C6-4A61-98EB-3862EB8AAF53}" srcOrd="0" destOrd="0" presId="urn:microsoft.com/office/officeart/2008/layout/HorizontalMultiLevelHierarchy"/>
    <dgm:cxn modelId="{893570DA-B1A5-4049-87E9-B094F17189CC}" type="presOf" srcId="{87D91A33-A4A3-43D6-B003-F376BFF0C7F2}" destId="{44BD2BC5-65F9-4CB0-83F2-3B97132D5C63}" srcOrd="1" destOrd="0" presId="urn:microsoft.com/office/officeart/2008/layout/HorizontalMultiLevelHierarchy"/>
    <dgm:cxn modelId="{539781D7-B86C-4166-8F99-6827817C5AD4}" type="presOf" srcId="{938C1189-2A19-4190-AF0A-3D033C262937}" destId="{59CD1B34-9CEC-41ED-8EBA-D0318BDE1FFA}" srcOrd="0" destOrd="0" presId="urn:microsoft.com/office/officeart/2008/layout/HorizontalMultiLevelHierarchy"/>
    <dgm:cxn modelId="{5CC86864-1BDB-4DE6-A574-9B31548860F9}" type="presOf" srcId="{FE4485FA-F1DE-4573-B8D1-0B9891E857B5}" destId="{DBDD9EC4-B8D7-435D-A58B-F95C174A39F5}" srcOrd="0" destOrd="0" presId="urn:microsoft.com/office/officeart/2008/layout/HorizontalMultiLevelHierarchy"/>
    <dgm:cxn modelId="{AE25BBA2-7EE3-4A1A-A8D4-40D53B7A0C25}" type="presOf" srcId="{BD24A223-1EE3-4CEB-AFEE-8282A372F92B}" destId="{8B5B0E59-ADDB-4413-B618-2565B73D927C}" srcOrd="0" destOrd="0" presId="urn:microsoft.com/office/officeart/2008/layout/HorizontalMultiLevelHierarchy"/>
    <dgm:cxn modelId="{E71BD328-481A-477C-910E-FFD81E72EF91}" type="presOf" srcId="{7FB6EBC9-F420-4FFE-A7CB-FA16D5CDF304}" destId="{70F0DCE2-3D54-4133-90A6-C7BE1E00CABB}" srcOrd="0" destOrd="0" presId="urn:microsoft.com/office/officeart/2008/layout/HorizontalMultiLevelHierarchy"/>
    <dgm:cxn modelId="{74F14FB3-BA27-4437-AC9A-6AA708EB349D}" type="presOf" srcId="{A16324C1-70C9-4CA5-B099-F53DBC81A630}" destId="{1F0F6D63-2F9F-4DF0-BC4D-703E29E72419}" srcOrd="0" destOrd="0" presId="urn:microsoft.com/office/officeart/2008/layout/HorizontalMultiLevelHierarchy"/>
    <dgm:cxn modelId="{4F8D2810-0DD0-4DD0-A1C5-DE65F87ABBDD}" type="presOf" srcId="{B1151CEA-1A0B-4362-9368-B516491D1A21}" destId="{26D99419-168C-41C2-9E99-7EDB815B8C21}" srcOrd="0" destOrd="0" presId="urn:microsoft.com/office/officeart/2008/layout/HorizontalMultiLevelHierarchy"/>
    <dgm:cxn modelId="{F191DC5C-023B-43ED-8E34-E8B39FC17510}" srcId="{E13F966F-228A-4D83-98BE-BBFB9E421655}" destId="{0A0641F3-59FC-4F5B-9D3F-FEC5CE31BB6B}" srcOrd="1" destOrd="0" parTransId="{5969E5CD-933E-47E7-BFE1-4423238EE96D}" sibTransId="{ADAD948A-85BA-40AB-B8BA-32FF99841DBF}"/>
    <dgm:cxn modelId="{43BC35AF-BE4F-43CB-BEE0-750229D4630B}" type="presOf" srcId="{D62E185A-FC9E-45DE-9FEC-8DD0B7528531}" destId="{DBED7070-4716-47BD-ABAB-70E9D4E2668B}" srcOrd="0" destOrd="0" presId="urn:microsoft.com/office/officeart/2008/layout/HorizontalMultiLevelHierarchy"/>
    <dgm:cxn modelId="{41A83B07-8625-4ECD-8393-8712FB82BB04}" srcId="{0EF25B0E-FA04-4D76-A2BA-D9D23B90FF12}" destId="{8434EF00-D845-42AA-8664-265398E8E1F0}" srcOrd="0" destOrd="0" parTransId="{4431DB33-AE92-4876-B41C-84AF52BD7DD2}" sibTransId="{ADBD9DB4-4142-4424-BEA3-EACBB9B718A3}"/>
    <dgm:cxn modelId="{F10DFD4C-ABD6-4CC6-A467-2844A902F80E}" type="presOf" srcId="{7DD92EAB-0B6A-497B-8F71-99C6486A400D}" destId="{0FCECF3C-9646-418E-9602-1EC96B3EFAA1}" srcOrd="0" destOrd="0" presId="urn:microsoft.com/office/officeart/2008/layout/HorizontalMultiLevelHierarchy"/>
    <dgm:cxn modelId="{078BC8A9-3149-446C-8361-93D918678009}" srcId="{122103FD-6DE4-46DC-B524-D462EF1B8C3D}" destId="{E13F966F-228A-4D83-98BE-BBFB9E421655}" srcOrd="0" destOrd="0" parTransId="{E891752C-2003-47BF-93A4-BEABD2F60B24}" sibTransId="{680ED297-BAD3-4340-897A-73F2D8FF7A2B}"/>
    <dgm:cxn modelId="{2E50EE2A-B1D5-48A0-AD36-B42DE91F95FC}" srcId="{132711F7-8848-4453-8CCA-6ECFAA4220C5}" destId="{66E37F70-BD19-452C-82A9-33DE1125F259}" srcOrd="1" destOrd="0" parTransId="{354B3AC1-2BEF-41B6-988B-2D431FFB3AB4}" sibTransId="{6A6B5D57-0F69-4171-B6B5-43A785D6F327}"/>
    <dgm:cxn modelId="{87C7AE43-4118-45B0-A86B-A8F669DBA35A}" type="presOf" srcId="{E891752C-2003-47BF-93A4-BEABD2F60B24}" destId="{C1BA079E-5B60-4665-B394-401FD5F0B2D6}" srcOrd="1" destOrd="0" presId="urn:microsoft.com/office/officeart/2008/layout/HorizontalMultiLevelHierarchy"/>
    <dgm:cxn modelId="{320328D8-6CEE-4D93-B09F-D30E34915F68}" type="presOf" srcId="{BA4A2C75-5A33-4EB0-AEAB-F3A3CE0DD879}" destId="{D3268BE1-022C-4322-9809-0BD8CB1888DD}" srcOrd="0" destOrd="0" presId="urn:microsoft.com/office/officeart/2008/layout/HorizontalMultiLevelHierarchy"/>
    <dgm:cxn modelId="{65914B2D-7F38-4449-A899-D6AF14C4F15A}" type="presOf" srcId="{4431DB33-AE92-4876-B41C-84AF52BD7DD2}" destId="{5A73E7C6-541E-4001-94A1-FBFEDDE11202}" srcOrd="0" destOrd="0" presId="urn:microsoft.com/office/officeart/2008/layout/HorizontalMultiLevelHierarchy"/>
    <dgm:cxn modelId="{D20231FF-2A8E-47F2-B456-732ED624960B}" type="presOf" srcId="{354B3AC1-2BEF-41B6-988B-2D431FFB3AB4}" destId="{6CC1E0AF-9B37-4948-B471-A56CECAE57AD}" srcOrd="0" destOrd="0" presId="urn:microsoft.com/office/officeart/2008/layout/HorizontalMultiLevelHierarchy"/>
    <dgm:cxn modelId="{C61C0D0B-2EBD-4850-8264-FE28E946DF5C}" type="presOf" srcId="{5969E5CD-933E-47E7-BFE1-4423238EE96D}" destId="{EDA71DEA-DF84-4FF1-8741-E86F13D9BFC3}" srcOrd="0" destOrd="0" presId="urn:microsoft.com/office/officeart/2008/layout/HorizontalMultiLevelHierarchy"/>
    <dgm:cxn modelId="{8C4CAA8D-FD99-4929-BB38-6BB1B7BC5870}" type="presOf" srcId="{BA4A2C75-5A33-4EB0-AEAB-F3A3CE0DD879}" destId="{576A0A77-979A-4D5E-9726-298014A56FA5}" srcOrd="1" destOrd="0" presId="urn:microsoft.com/office/officeart/2008/layout/HorizontalMultiLevelHierarchy"/>
    <dgm:cxn modelId="{6126F76E-6958-42CD-ACE2-5127F01CDB0E}" srcId="{66E37F70-BD19-452C-82A9-33DE1125F259}" destId="{D62E185A-FC9E-45DE-9FEC-8DD0B7528531}" srcOrd="0" destOrd="0" parTransId="{FE4485FA-F1DE-4573-B8D1-0B9891E857B5}" sibTransId="{B57D376E-DB42-4E79-B825-10E6015D2668}"/>
    <dgm:cxn modelId="{ACF244B4-06D9-488E-82C5-AC89EBC7DC0A}" type="presOf" srcId="{38F468C2-E9E6-4D9F-A2FC-8FF4064760E5}" destId="{D4643B89-8028-468D-9F7C-E9D5CE5BFDC8}" srcOrd="1" destOrd="0" presId="urn:microsoft.com/office/officeart/2008/layout/HorizontalMultiLevelHierarchy"/>
    <dgm:cxn modelId="{4A17F9E6-CF32-42B2-A454-E02576D509A0}" type="presOf" srcId="{FB66E6B6-FF77-41A7-B4AE-38D4BB0A4BBC}" destId="{97733F46-B34A-49D0-8DD6-873684723619}" srcOrd="0" destOrd="0" presId="urn:microsoft.com/office/officeart/2008/layout/HorizontalMultiLevelHierarchy"/>
    <dgm:cxn modelId="{4C54097D-CBAB-4EEE-B01B-4FD50C6E6C9B}" srcId="{CD40AC17-DCB9-4F6F-B021-940DF98BE3DE}" destId="{DFE3F5B7-8F4E-4552-827F-25B9BB348AB7}" srcOrd="0" destOrd="0" parTransId="{87D91A33-A4A3-43D6-B003-F376BFF0C7F2}" sibTransId="{226C2401-C8A4-4827-9C79-389D1C1D911C}"/>
    <dgm:cxn modelId="{4E34AFA2-9CDF-4810-B6D1-5592A8E7E2E4}" type="presOf" srcId="{4431DB33-AE92-4876-B41C-84AF52BD7DD2}" destId="{7C6AE272-8809-448E-B0F8-BE7054BDD71E}" srcOrd="1" destOrd="0" presId="urn:microsoft.com/office/officeart/2008/layout/HorizontalMultiLevelHierarchy"/>
    <dgm:cxn modelId="{8D66B432-3A89-40A1-9F28-5E66797B852C}" srcId="{0A0641F3-59FC-4F5B-9D3F-FEC5CE31BB6B}" destId="{660298AC-E488-449E-91EB-3FD27A35D197}" srcOrd="1" destOrd="0" parTransId="{938C1189-2A19-4190-AF0A-3D033C262937}" sibTransId="{D0A3DCDA-18A2-4344-A550-391476B3F94B}"/>
    <dgm:cxn modelId="{D9823ECA-1429-44FD-9400-9AB33ABF00E4}" type="presOf" srcId="{7FB6EBC9-F420-4FFE-A7CB-FA16D5CDF304}" destId="{395B0FBE-9418-4BE5-AC6A-65CF5D71820E}" srcOrd="1" destOrd="0" presId="urn:microsoft.com/office/officeart/2008/layout/HorizontalMultiLevelHierarchy"/>
    <dgm:cxn modelId="{EC52A2AE-6FD7-4B85-83B0-22453BE806A8}" type="presParOf" srcId="{97733F46-B34A-49D0-8DD6-873684723619}" destId="{39E97CBE-D0F0-4603-85BF-8BFCC1A8D8BF}" srcOrd="0" destOrd="0" presId="urn:microsoft.com/office/officeart/2008/layout/HorizontalMultiLevelHierarchy"/>
    <dgm:cxn modelId="{451C90F3-8552-495A-A6B8-D22A592BD879}" type="presParOf" srcId="{39E97CBE-D0F0-4603-85BF-8BFCC1A8D8BF}" destId="{746EB797-1877-4037-B345-1F6EB5E386E6}" srcOrd="0" destOrd="0" presId="urn:microsoft.com/office/officeart/2008/layout/HorizontalMultiLevelHierarchy"/>
    <dgm:cxn modelId="{861C2D8D-5D27-4C80-9B4E-6A53FA9C671D}" type="presParOf" srcId="{39E97CBE-D0F0-4603-85BF-8BFCC1A8D8BF}" destId="{70C2112B-963D-45DB-81EC-CAFB329001A5}" srcOrd="1" destOrd="0" presId="urn:microsoft.com/office/officeart/2008/layout/HorizontalMultiLevelHierarchy"/>
    <dgm:cxn modelId="{6D61FB14-77C8-4B3A-9915-6E3815330A10}" type="presParOf" srcId="{70C2112B-963D-45DB-81EC-CAFB329001A5}" destId="{03AA5A3A-00C6-4A61-98EB-3862EB8AAF53}" srcOrd="0" destOrd="0" presId="urn:microsoft.com/office/officeart/2008/layout/HorizontalMultiLevelHierarchy"/>
    <dgm:cxn modelId="{5EAF057F-EC1D-46EA-A04B-2036E3B27AC7}" type="presParOf" srcId="{03AA5A3A-00C6-4A61-98EB-3862EB8AAF53}" destId="{C1BA079E-5B60-4665-B394-401FD5F0B2D6}" srcOrd="0" destOrd="0" presId="urn:microsoft.com/office/officeart/2008/layout/HorizontalMultiLevelHierarchy"/>
    <dgm:cxn modelId="{448938A0-41CE-4617-BE22-D5D641DB66C6}" type="presParOf" srcId="{70C2112B-963D-45DB-81EC-CAFB329001A5}" destId="{682D5986-CFB8-44CE-9911-184EC87549B4}" srcOrd="1" destOrd="0" presId="urn:microsoft.com/office/officeart/2008/layout/HorizontalMultiLevelHierarchy"/>
    <dgm:cxn modelId="{A97C5DB7-3CC1-41DC-B5C2-AF7B3AB9C3C8}" type="presParOf" srcId="{682D5986-CFB8-44CE-9911-184EC87549B4}" destId="{D9BDECD3-0AA0-4E73-B31B-742F27629CF8}" srcOrd="0" destOrd="0" presId="urn:microsoft.com/office/officeart/2008/layout/HorizontalMultiLevelHierarchy"/>
    <dgm:cxn modelId="{CFD9872D-0166-4347-94D2-F3A0E8C47539}" type="presParOf" srcId="{682D5986-CFB8-44CE-9911-184EC87549B4}" destId="{C8C09BFA-F042-480D-8C70-1A9C15A2C555}" srcOrd="1" destOrd="0" presId="urn:microsoft.com/office/officeart/2008/layout/HorizontalMultiLevelHierarchy"/>
    <dgm:cxn modelId="{77CAA913-E078-4290-AE38-1CF4265D44CC}" type="presParOf" srcId="{C8C09BFA-F042-480D-8C70-1A9C15A2C555}" destId="{66CF13D5-DE6A-435B-8ECA-C4112E5E0264}" srcOrd="0" destOrd="0" presId="urn:microsoft.com/office/officeart/2008/layout/HorizontalMultiLevelHierarchy"/>
    <dgm:cxn modelId="{E1D11677-73DB-4C0F-BE97-61225728920A}" type="presParOf" srcId="{66CF13D5-DE6A-435B-8ECA-C4112E5E0264}" destId="{D4643B89-8028-468D-9F7C-E9D5CE5BFDC8}" srcOrd="0" destOrd="0" presId="urn:microsoft.com/office/officeart/2008/layout/HorizontalMultiLevelHierarchy"/>
    <dgm:cxn modelId="{5B42A5AA-C131-4D77-B27D-18E414CFF3AE}" type="presParOf" srcId="{C8C09BFA-F042-480D-8C70-1A9C15A2C555}" destId="{BA4A8BA5-0E76-4778-85FE-B3E6877C8FE5}" srcOrd="1" destOrd="0" presId="urn:microsoft.com/office/officeart/2008/layout/HorizontalMultiLevelHierarchy"/>
    <dgm:cxn modelId="{78B68842-79EE-4244-ACA5-829513E5B12F}" type="presParOf" srcId="{BA4A8BA5-0E76-4778-85FE-B3E6877C8FE5}" destId="{73764224-F89C-43A7-8BB5-D19FBE1F3DA8}" srcOrd="0" destOrd="0" presId="urn:microsoft.com/office/officeart/2008/layout/HorizontalMultiLevelHierarchy"/>
    <dgm:cxn modelId="{718B3708-5797-4C40-AEDA-5FF379E6E597}" type="presParOf" srcId="{BA4A8BA5-0E76-4778-85FE-B3E6877C8FE5}" destId="{4148561E-5132-4006-AFBC-43E798F3319B}" srcOrd="1" destOrd="0" presId="urn:microsoft.com/office/officeart/2008/layout/HorizontalMultiLevelHierarchy"/>
    <dgm:cxn modelId="{86F732E1-E385-4AE8-A563-26124727971E}" type="presParOf" srcId="{4148561E-5132-4006-AFBC-43E798F3319B}" destId="{5A73E7C6-541E-4001-94A1-FBFEDDE11202}" srcOrd="0" destOrd="0" presId="urn:microsoft.com/office/officeart/2008/layout/HorizontalMultiLevelHierarchy"/>
    <dgm:cxn modelId="{17180B48-A787-4F4C-9A31-67593FB71719}" type="presParOf" srcId="{5A73E7C6-541E-4001-94A1-FBFEDDE11202}" destId="{7C6AE272-8809-448E-B0F8-BE7054BDD71E}" srcOrd="0" destOrd="0" presId="urn:microsoft.com/office/officeart/2008/layout/HorizontalMultiLevelHierarchy"/>
    <dgm:cxn modelId="{6917A0A3-9D95-48E6-8ACE-A433A2D25E1C}" type="presParOf" srcId="{4148561E-5132-4006-AFBC-43E798F3319B}" destId="{EA0077AD-34D7-4834-BA78-4EC11C595342}" srcOrd="1" destOrd="0" presId="urn:microsoft.com/office/officeart/2008/layout/HorizontalMultiLevelHierarchy"/>
    <dgm:cxn modelId="{ED20125A-E33F-42AE-91A8-92FC56D601BF}" type="presParOf" srcId="{EA0077AD-34D7-4834-BA78-4EC11C595342}" destId="{9244172E-B2C7-468C-83A8-66027479D80A}" srcOrd="0" destOrd="0" presId="urn:microsoft.com/office/officeart/2008/layout/HorizontalMultiLevelHierarchy"/>
    <dgm:cxn modelId="{42860C02-6BCA-452E-9687-7198154D8DEA}" type="presParOf" srcId="{EA0077AD-34D7-4834-BA78-4EC11C595342}" destId="{92A10070-FD1B-439F-A288-7DFFA9BB4430}" srcOrd="1" destOrd="0" presId="urn:microsoft.com/office/officeart/2008/layout/HorizontalMultiLevelHierarchy"/>
    <dgm:cxn modelId="{B50C79EA-25CF-4CF8-86C6-D2F9BCA50A5F}" type="presParOf" srcId="{4148561E-5132-4006-AFBC-43E798F3319B}" destId="{8B5B0E59-ADDB-4413-B618-2565B73D927C}" srcOrd="2" destOrd="0" presId="urn:microsoft.com/office/officeart/2008/layout/HorizontalMultiLevelHierarchy"/>
    <dgm:cxn modelId="{00BA4B6E-CFE8-4B3D-8552-3C4F3CEE5017}" type="presParOf" srcId="{8B5B0E59-ADDB-4413-B618-2565B73D927C}" destId="{698FC10F-4B46-47A0-8382-8EFF6ED26555}" srcOrd="0" destOrd="0" presId="urn:microsoft.com/office/officeart/2008/layout/HorizontalMultiLevelHierarchy"/>
    <dgm:cxn modelId="{0EB1F704-97C6-4C24-82FF-8868677B304F}" type="presParOf" srcId="{4148561E-5132-4006-AFBC-43E798F3319B}" destId="{665C8AEF-8321-43F3-A0BD-2ADC8C119148}" srcOrd="3" destOrd="0" presId="urn:microsoft.com/office/officeart/2008/layout/HorizontalMultiLevelHierarchy"/>
    <dgm:cxn modelId="{19A6E772-79A9-4CAF-85E1-C236C36C5E61}" type="presParOf" srcId="{665C8AEF-8321-43F3-A0BD-2ADC8C119148}" destId="{BA5D024E-AF28-4E7D-8D71-6AA886DC073D}" srcOrd="0" destOrd="0" presId="urn:microsoft.com/office/officeart/2008/layout/HorizontalMultiLevelHierarchy"/>
    <dgm:cxn modelId="{EB32A098-890C-437F-984F-57E58A6497F5}" type="presParOf" srcId="{665C8AEF-8321-43F3-A0BD-2ADC8C119148}" destId="{76A72F7D-5629-4101-9BBB-18D4271AA012}" srcOrd="1" destOrd="0" presId="urn:microsoft.com/office/officeart/2008/layout/HorizontalMultiLevelHierarchy"/>
    <dgm:cxn modelId="{E58FA77B-BE76-4A30-A4AE-3D501FF98D6C}" type="presParOf" srcId="{C8C09BFA-F042-480D-8C70-1A9C15A2C555}" destId="{EDA71DEA-DF84-4FF1-8741-E86F13D9BFC3}" srcOrd="2" destOrd="0" presId="urn:microsoft.com/office/officeart/2008/layout/HorizontalMultiLevelHierarchy"/>
    <dgm:cxn modelId="{73376A95-6876-4963-A429-3A23871F44EF}" type="presParOf" srcId="{EDA71DEA-DF84-4FF1-8741-E86F13D9BFC3}" destId="{6ED93E2B-B66C-4352-9777-E3D730E271C7}" srcOrd="0" destOrd="0" presId="urn:microsoft.com/office/officeart/2008/layout/HorizontalMultiLevelHierarchy"/>
    <dgm:cxn modelId="{18B37340-252F-4283-8A02-8290F97E79AF}" type="presParOf" srcId="{C8C09BFA-F042-480D-8C70-1A9C15A2C555}" destId="{E432959B-59DD-4B90-99BC-35F29BEAE816}" srcOrd="3" destOrd="0" presId="urn:microsoft.com/office/officeart/2008/layout/HorizontalMultiLevelHierarchy"/>
    <dgm:cxn modelId="{A4F19657-936D-4E7F-B118-BC793F249570}" type="presParOf" srcId="{E432959B-59DD-4B90-99BC-35F29BEAE816}" destId="{AB3E9D07-49FE-40B9-AAC6-3054CB65689D}" srcOrd="0" destOrd="0" presId="urn:microsoft.com/office/officeart/2008/layout/HorizontalMultiLevelHierarchy"/>
    <dgm:cxn modelId="{8CA64FBD-E381-4B5D-AA3C-23108C8296D7}" type="presParOf" srcId="{E432959B-59DD-4B90-99BC-35F29BEAE816}" destId="{60877405-8D3F-4E50-9CDF-01CD95926B22}" srcOrd="1" destOrd="0" presId="urn:microsoft.com/office/officeart/2008/layout/HorizontalMultiLevelHierarchy"/>
    <dgm:cxn modelId="{40BAF7A3-8AA5-42BA-8C4F-646A97F5FEE0}" type="presParOf" srcId="{60877405-8D3F-4E50-9CDF-01CD95926B22}" destId="{70F0DCE2-3D54-4133-90A6-C7BE1E00CABB}" srcOrd="0" destOrd="0" presId="urn:microsoft.com/office/officeart/2008/layout/HorizontalMultiLevelHierarchy"/>
    <dgm:cxn modelId="{2154D19C-3780-442F-AD71-A7C8246D2A7E}" type="presParOf" srcId="{70F0DCE2-3D54-4133-90A6-C7BE1E00CABB}" destId="{395B0FBE-9418-4BE5-AC6A-65CF5D71820E}" srcOrd="0" destOrd="0" presId="urn:microsoft.com/office/officeart/2008/layout/HorizontalMultiLevelHierarchy"/>
    <dgm:cxn modelId="{2C674526-7DAA-4EC1-9DA9-ACB541BDD12E}" type="presParOf" srcId="{60877405-8D3F-4E50-9CDF-01CD95926B22}" destId="{AFDC4042-03CA-4A29-835B-7D70CEE1B5E5}" srcOrd="1" destOrd="0" presId="urn:microsoft.com/office/officeart/2008/layout/HorizontalMultiLevelHierarchy"/>
    <dgm:cxn modelId="{6C0202BA-6193-404A-BBB9-B2CFB6C4E51A}" type="presParOf" srcId="{AFDC4042-03CA-4A29-835B-7D70CEE1B5E5}" destId="{11BF21CD-3BDD-4539-8AC2-35E498B86843}" srcOrd="0" destOrd="0" presId="urn:microsoft.com/office/officeart/2008/layout/HorizontalMultiLevelHierarchy"/>
    <dgm:cxn modelId="{430D45C5-1A07-487E-BE22-BAA1DA9A5833}" type="presParOf" srcId="{AFDC4042-03CA-4A29-835B-7D70CEE1B5E5}" destId="{71A09C11-D0BC-4468-807F-38DE7636651E}" srcOrd="1" destOrd="0" presId="urn:microsoft.com/office/officeart/2008/layout/HorizontalMultiLevelHierarchy"/>
    <dgm:cxn modelId="{E34A7D3C-9546-44DF-9013-CAB25DAE1E12}" type="presParOf" srcId="{60877405-8D3F-4E50-9CDF-01CD95926B22}" destId="{59CD1B34-9CEC-41ED-8EBA-D0318BDE1FFA}" srcOrd="2" destOrd="0" presId="urn:microsoft.com/office/officeart/2008/layout/HorizontalMultiLevelHierarchy"/>
    <dgm:cxn modelId="{93E4B29D-8938-4B23-ABCC-6DE2920FA51A}" type="presParOf" srcId="{59CD1B34-9CEC-41ED-8EBA-D0318BDE1FFA}" destId="{BADCFECF-E875-4B95-B449-58EF8982B439}" srcOrd="0" destOrd="0" presId="urn:microsoft.com/office/officeart/2008/layout/HorizontalMultiLevelHierarchy"/>
    <dgm:cxn modelId="{F15B8196-5354-4A1C-868A-D1334CC90A0E}" type="presParOf" srcId="{60877405-8D3F-4E50-9CDF-01CD95926B22}" destId="{8A7DEFC7-3BA0-41EE-B19F-B5564DA312CB}" srcOrd="3" destOrd="0" presId="urn:microsoft.com/office/officeart/2008/layout/HorizontalMultiLevelHierarchy"/>
    <dgm:cxn modelId="{32381A89-2546-4418-99CE-AEEC10CA743B}" type="presParOf" srcId="{8A7DEFC7-3BA0-41EE-B19F-B5564DA312CB}" destId="{A8B90685-F7AB-436E-BE86-2228E70EDD61}" srcOrd="0" destOrd="0" presId="urn:microsoft.com/office/officeart/2008/layout/HorizontalMultiLevelHierarchy"/>
    <dgm:cxn modelId="{FF3C35FA-4D99-423B-AA48-BB75F2EFFC3B}" type="presParOf" srcId="{8A7DEFC7-3BA0-41EE-B19F-B5564DA312CB}" destId="{E7CCA054-BCAE-45F3-96CB-A4E4F38C0997}" srcOrd="1" destOrd="0" presId="urn:microsoft.com/office/officeart/2008/layout/HorizontalMultiLevelHierarchy"/>
    <dgm:cxn modelId="{B7FAB762-0993-48DE-BE9D-3F2A0DEACB32}" type="presParOf" srcId="{60877405-8D3F-4E50-9CDF-01CD95926B22}" destId="{86ED0E06-39FA-4325-9BBF-20430B7C38B2}" srcOrd="4" destOrd="0" presId="urn:microsoft.com/office/officeart/2008/layout/HorizontalMultiLevelHierarchy"/>
    <dgm:cxn modelId="{23FAE8B3-4969-4A90-8317-1670A050B101}" type="presParOf" srcId="{86ED0E06-39FA-4325-9BBF-20430B7C38B2}" destId="{1064B8D8-5E91-4446-92B9-A6E0B509E568}" srcOrd="0" destOrd="0" presId="urn:microsoft.com/office/officeart/2008/layout/HorizontalMultiLevelHierarchy"/>
    <dgm:cxn modelId="{3E19AF53-33B2-4E43-97C1-BA37A46291F8}" type="presParOf" srcId="{60877405-8D3F-4E50-9CDF-01CD95926B22}" destId="{A914879D-48F6-4EF9-AA56-86CFFCDFE01D}" srcOrd="5" destOrd="0" presId="urn:microsoft.com/office/officeart/2008/layout/HorizontalMultiLevelHierarchy"/>
    <dgm:cxn modelId="{D5F2C57A-7D96-4806-AAB5-C467A532EF16}" type="presParOf" srcId="{A914879D-48F6-4EF9-AA56-86CFFCDFE01D}" destId="{5F738D1E-5A60-42FB-8212-0F480261B18F}" srcOrd="0" destOrd="0" presId="urn:microsoft.com/office/officeart/2008/layout/HorizontalMultiLevelHierarchy"/>
    <dgm:cxn modelId="{2AFE120D-8AB6-4151-B475-91D841A165F4}" type="presParOf" srcId="{A914879D-48F6-4EF9-AA56-86CFFCDFE01D}" destId="{62D34C43-39BD-4187-95F9-BA15EF465ACF}" srcOrd="1" destOrd="0" presId="urn:microsoft.com/office/officeart/2008/layout/HorizontalMultiLevelHierarchy"/>
    <dgm:cxn modelId="{A563AE72-F6E4-44A2-A365-0F5EE41D08F6}" type="presParOf" srcId="{70C2112B-963D-45DB-81EC-CAFB329001A5}" destId="{26D99419-168C-41C2-9E99-7EDB815B8C21}" srcOrd="2" destOrd="0" presId="urn:microsoft.com/office/officeart/2008/layout/HorizontalMultiLevelHierarchy"/>
    <dgm:cxn modelId="{257EEBFF-FFD2-43F7-BABB-72D47943AF5D}" type="presParOf" srcId="{26D99419-168C-41C2-9E99-7EDB815B8C21}" destId="{94FB6221-C7CE-4AA6-901F-B02FF3892E3D}" srcOrd="0" destOrd="0" presId="urn:microsoft.com/office/officeart/2008/layout/HorizontalMultiLevelHierarchy"/>
    <dgm:cxn modelId="{2C3BEB86-902A-4CC0-A8EC-162479505F97}" type="presParOf" srcId="{70C2112B-963D-45DB-81EC-CAFB329001A5}" destId="{1CBBEFC6-2BD2-420B-9028-CF4FD96B3BF2}" srcOrd="3" destOrd="0" presId="urn:microsoft.com/office/officeart/2008/layout/HorizontalMultiLevelHierarchy"/>
    <dgm:cxn modelId="{9ECFBC0E-A702-44F7-BD3A-1F1B92CF356B}" type="presParOf" srcId="{1CBBEFC6-2BD2-420B-9028-CF4FD96B3BF2}" destId="{5F90FA9B-C0EF-4144-ABBE-7B9F23F97D50}" srcOrd="0" destOrd="0" presId="urn:microsoft.com/office/officeart/2008/layout/HorizontalMultiLevelHierarchy"/>
    <dgm:cxn modelId="{A6240E78-A2ED-4581-862F-DF718FD9B004}" type="presParOf" srcId="{1CBBEFC6-2BD2-420B-9028-CF4FD96B3BF2}" destId="{ACC62AC9-4EA0-48B6-AE24-0F30C835F1A6}" srcOrd="1" destOrd="0" presId="urn:microsoft.com/office/officeart/2008/layout/HorizontalMultiLevelHierarchy"/>
    <dgm:cxn modelId="{8CE2358C-85B7-4A1B-88B4-E226497D91A6}" type="presParOf" srcId="{ACC62AC9-4EA0-48B6-AE24-0F30C835F1A6}" destId="{0FCECF3C-9646-418E-9602-1EC96B3EFAA1}" srcOrd="0" destOrd="0" presId="urn:microsoft.com/office/officeart/2008/layout/HorizontalMultiLevelHierarchy"/>
    <dgm:cxn modelId="{82DA1E19-B6BF-4A7F-9F6F-FF012324D3F1}" type="presParOf" srcId="{0FCECF3C-9646-418E-9602-1EC96B3EFAA1}" destId="{F6EE1B99-8D4F-48B3-957E-53B2FDA02387}" srcOrd="0" destOrd="0" presId="urn:microsoft.com/office/officeart/2008/layout/HorizontalMultiLevelHierarchy"/>
    <dgm:cxn modelId="{C1CF0B56-DE05-4A77-8E03-87E5D050AD4F}" type="presParOf" srcId="{ACC62AC9-4EA0-48B6-AE24-0F30C835F1A6}" destId="{CDACF92A-EE14-427D-9D26-0F24B25083F2}" srcOrd="1" destOrd="0" presId="urn:microsoft.com/office/officeart/2008/layout/HorizontalMultiLevelHierarchy"/>
    <dgm:cxn modelId="{F8B77B63-F118-4FD1-B62E-36C6BA491531}" type="presParOf" srcId="{CDACF92A-EE14-427D-9D26-0F24B25083F2}" destId="{5C64BAE1-8DE5-49A1-8B18-5B424A12428D}" srcOrd="0" destOrd="0" presId="urn:microsoft.com/office/officeart/2008/layout/HorizontalMultiLevelHierarchy"/>
    <dgm:cxn modelId="{303C61BA-3CD1-47FE-93CC-624D38A78DCF}" type="presParOf" srcId="{CDACF92A-EE14-427D-9D26-0F24B25083F2}" destId="{5BCE444B-62A2-44D4-B580-E8EEF370273D}" srcOrd="1" destOrd="0" presId="urn:microsoft.com/office/officeart/2008/layout/HorizontalMultiLevelHierarchy"/>
    <dgm:cxn modelId="{6084096B-8EC4-4D0C-A490-A4716B12DF4D}" type="presParOf" srcId="{5BCE444B-62A2-44D4-B580-E8EEF370273D}" destId="{3D60B26E-E99C-4B8F-825C-CC20E092638B}" srcOrd="0" destOrd="0" presId="urn:microsoft.com/office/officeart/2008/layout/HorizontalMultiLevelHierarchy"/>
    <dgm:cxn modelId="{5653BCD1-7452-432E-BA2D-C4971ADDC14B}" type="presParOf" srcId="{3D60B26E-E99C-4B8F-825C-CC20E092638B}" destId="{44BD2BC5-65F9-4CB0-83F2-3B97132D5C63}" srcOrd="0" destOrd="0" presId="urn:microsoft.com/office/officeart/2008/layout/HorizontalMultiLevelHierarchy"/>
    <dgm:cxn modelId="{E52C3AD7-C54F-47D8-9A64-2F500A6E996A}" type="presParOf" srcId="{5BCE444B-62A2-44D4-B580-E8EEF370273D}" destId="{AB3CCC79-2E05-4DC5-AF0F-27F2764D7BED}" srcOrd="1" destOrd="0" presId="urn:microsoft.com/office/officeart/2008/layout/HorizontalMultiLevelHierarchy"/>
    <dgm:cxn modelId="{2032CE41-4CB0-4995-8054-351C3861D916}" type="presParOf" srcId="{AB3CCC79-2E05-4DC5-AF0F-27F2764D7BED}" destId="{CFD12D89-649A-4172-B85F-3C9EDA4ECA97}" srcOrd="0" destOrd="0" presId="urn:microsoft.com/office/officeart/2008/layout/HorizontalMultiLevelHierarchy"/>
    <dgm:cxn modelId="{E8A96C93-D7FD-4325-B2C4-349AD68BF8CF}" type="presParOf" srcId="{AB3CCC79-2E05-4DC5-AF0F-27F2764D7BED}" destId="{7EF8D82E-D64D-4FE0-AB08-CF7090F7FBAD}" srcOrd="1" destOrd="0" presId="urn:microsoft.com/office/officeart/2008/layout/HorizontalMultiLevelHierarchy"/>
    <dgm:cxn modelId="{11B02A7D-6824-4C5A-BAFC-2C0168AC4FE3}" type="presParOf" srcId="{5BCE444B-62A2-44D4-B580-E8EEF370273D}" destId="{49F32DE5-989D-4D3F-BE3B-7FEACF04E721}" srcOrd="2" destOrd="0" presId="urn:microsoft.com/office/officeart/2008/layout/HorizontalMultiLevelHierarchy"/>
    <dgm:cxn modelId="{8AE471C0-A36B-49D7-982D-B805895FEA04}" type="presParOf" srcId="{49F32DE5-989D-4D3F-BE3B-7FEACF04E721}" destId="{2FD2B232-3A0D-4141-AA24-2E67D0745733}" srcOrd="0" destOrd="0" presId="urn:microsoft.com/office/officeart/2008/layout/HorizontalMultiLevelHierarchy"/>
    <dgm:cxn modelId="{3F155417-A22A-40F5-9A10-E68E45B85338}" type="presParOf" srcId="{5BCE444B-62A2-44D4-B580-E8EEF370273D}" destId="{D3FDA386-E53D-46FA-AC1E-2FF840C1CA0A}" srcOrd="3" destOrd="0" presId="urn:microsoft.com/office/officeart/2008/layout/HorizontalMultiLevelHierarchy"/>
    <dgm:cxn modelId="{172999DB-B34F-4D6A-B4CC-9972E8330553}" type="presParOf" srcId="{D3FDA386-E53D-46FA-AC1E-2FF840C1CA0A}" destId="{D28F096F-020E-46E8-B191-18CA678C1757}" srcOrd="0" destOrd="0" presId="urn:microsoft.com/office/officeart/2008/layout/HorizontalMultiLevelHierarchy"/>
    <dgm:cxn modelId="{2FCEB1CF-E92C-49ED-B866-CDD34100B2D0}" type="presParOf" srcId="{D3FDA386-E53D-46FA-AC1E-2FF840C1CA0A}" destId="{E06E0CB8-42FF-400C-9CAF-F4627CB74CE1}" srcOrd="1" destOrd="0" presId="urn:microsoft.com/office/officeart/2008/layout/HorizontalMultiLevelHierarchy"/>
    <dgm:cxn modelId="{3DC81565-0239-4724-8D3F-447A1D8EE7F1}" type="presParOf" srcId="{ACC62AC9-4EA0-48B6-AE24-0F30C835F1A6}" destId="{6CC1E0AF-9B37-4948-B471-A56CECAE57AD}" srcOrd="2" destOrd="0" presId="urn:microsoft.com/office/officeart/2008/layout/HorizontalMultiLevelHierarchy"/>
    <dgm:cxn modelId="{D57CC436-FDC8-4A10-A54E-767671508645}" type="presParOf" srcId="{6CC1E0AF-9B37-4948-B471-A56CECAE57AD}" destId="{5681C1B1-FE46-4EA7-844F-4DDCFC1BB9DB}" srcOrd="0" destOrd="0" presId="urn:microsoft.com/office/officeart/2008/layout/HorizontalMultiLevelHierarchy"/>
    <dgm:cxn modelId="{BDF441AA-C5F2-47EC-A05C-F0EE4D86D198}" type="presParOf" srcId="{ACC62AC9-4EA0-48B6-AE24-0F30C835F1A6}" destId="{403698EC-EC89-4CAB-8370-D7531395F2E3}" srcOrd="3" destOrd="0" presId="urn:microsoft.com/office/officeart/2008/layout/HorizontalMultiLevelHierarchy"/>
    <dgm:cxn modelId="{6A861818-3014-4B68-B902-AF66F36C5455}" type="presParOf" srcId="{403698EC-EC89-4CAB-8370-D7531395F2E3}" destId="{CFB1BE60-7211-44C0-B94A-FFD7D56619B8}" srcOrd="0" destOrd="0" presId="urn:microsoft.com/office/officeart/2008/layout/HorizontalMultiLevelHierarchy"/>
    <dgm:cxn modelId="{CA154F6D-3468-4600-9995-AC6C96E8A2F8}" type="presParOf" srcId="{403698EC-EC89-4CAB-8370-D7531395F2E3}" destId="{7D6E7A80-2915-45CB-A903-56CCD557E818}" srcOrd="1" destOrd="0" presId="urn:microsoft.com/office/officeart/2008/layout/HorizontalMultiLevelHierarchy"/>
    <dgm:cxn modelId="{1D52369D-35AD-4959-AF9F-75255DF77554}" type="presParOf" srcId="{7D6E7A80-2915-45CB-A903-56CCD557E818}" destId="{DBDD9EC4-B8D7-435D-A58B-F95C174A39F5}" srcOrd="0" destOrd="0" presId="urn:microsoft.com/office/officeart/2008/layout/HorizontalMultiLevelHierarchy"/>
    <dgm:cxn modelId="{E6AB4156-8EEB-451F-BB25-05A5B4844BA7}" type="presParOf" srcId="{DBDD9EC4-B8D7-435D-A58B-F95C174A39F5}" destId="{EB43E287-9E58-450D-8BA1-82FBC3780692}" srcOrd="0" destOrd="0" presId="urn:microsoft.com/office/officeart/2008/layout/HorizontalMultiLevelHierarchy"/>
    <dgm:cxn modelId="{3C60096B-F524-447B-BB18-1793A0D99A02}" type="presParOf" srcId="{7D6E7A80-2915-45CB-A903-56CCD557E818}" destId="{B02AC4B8-3BD6-46F8-AD5F-087BEE4B54A2}" srcOrd="1" destOrd="0" presId="urn:microsoft.com/office/officeart/2008/layout/HorizontalMultiLevelHierarchy"/>
    <dgm:cxn modelId="{69255B0D-0922-44F7-91BA-33518ACA8B91}" type="presParOf" srcId="{B02AC4B8-3BD6-46F8-AD5F-087BEE4B54A2}" destId="{DBED7070-4716-47BD-ABAB-70E9D4E2668B}" srcOrd="0" destOrd="0" presId="urn:microsoft.com/office/officeart/2008/layout/HorizontalMultiLevelHierarchy"/>
    <dgm:cxn modelId="{CFDDFDB1-0C5E-4F58-8B86-E75B44AEC62E}" type="presParOf" srcId="{B02AC4B8-3BD6-46F8-AD5F-087BEE4B54A2}" destId="{CE990FBC-14BD-4F93-A1B2-D39D0A9A046B}" srcOrd="1" destOrd="0" presId="urn:microsoft.com/office/officeart/2008/layout/HorizontalMultiLevelHierarchy"/>
    <dgm:cxn modelId="{69F4221C-33A8-4398-ACBA-5542B9BE5F84}" type="presParOf" srcId="{ACC62AC9-4EA0-48B6-AE24-0F30C835F1A6}" destId="{E4B3F34C-8D57-4E9A-B69F-CC9DABFCF41C}" srcOrd="4" destOrd="0" presId="urn:microsoft.com/office/officeart/2008/layout/HorizontalMultiLevelHierarchy"/>
    <dgm:cxn modelId="{1931B342-96CB-46E8-809F-0836BF71D1B1}" type="presParOf" srcId="{E4B3F34C-8D57-4E9A-B69F-CC9DABFCF41C}" destId="{C5550E6F-87FA-4E4F-804F-63DE334CE731}" srcOrd="0" destOrd="0" presId="urn:microsoft.com/office/officeart/2008/layout/HorizontalMultiLevelHierarchy"/>
    <dgm:cxn modelId="{442A668C-7505-4737-968F-4D432B6360B0}" type="presParOf" srcId="{ACC62AC9-4EA0-48B6-AE24-0F30C835F1A6}" destId="{13B720A5-BB17-4476-AEC6-630E4E1FF8B1}" srcOrd="5" destOrd="0" presId="urn:microsoft.com/office/officeart/2008/layout/HorizontalMultiLevelHierarchy"/>
    <dgm:cxn modelId="{2900FC7C-841F-4372-977E-04A336577BB8}" type="presParOf" srcId="{13B720A5-BB17-4476-AEC6-630E4E1FF8B1}" destId="{713E17CB-E6C0-4070-BAB9-766BC8D05F36}" srcOrd="0" destOrd="0" presId="urn:microsoft.com/office/officeart/2008/layout/HorizontalMultiLevelHierarchy"/>
    <dgm:cxn modelId="{C092A117-DB52-4EF0-B2DA-EE40A2441FDA}" type="presParOf" srcId="{13B720A5-BB17-4476-AEC6-630E4E1FF8B1}" destId="{6D6EB9E7-2D1A-43A7-9B8C-7DF7BB6A9E3F}" srcOrd="1" destOrd="0" presId="urn:microsoft.com/office/officeart/2008/layout/HorizontalMultiLevelHierarchy"/>
    <dgm:cxn modelId="{6FBCE20E-7010-40F7-929A-D7D017943DF1}" type="presParOf" srcId="{6D6EB9E7-2D1A-43A7-9B8C-7DF7BB6A9E3F}" destId="{D3268BE1-022C-4322-9809-0BD8CB1888DD}" srcOrd="0" destOrd="0" presId="urn:microsoft.com/office/officeart/2008/layout/HorizontalMultiLevelHierarchy"/>
    <dgm:cxn modelId="{218B3BBF-7AF4-460D-8FE4-3ADA8DF322EE}" type="presParOf" srcId="{D3268BE1-022C-4322-9809-0BD8CB1888DD}" destId="{576A0A77-979A-4D5E-9726-298014A56FA5}" srcOrd="0" destOrd="0" presId="urn:microsoft.com/office/officeart/2008/layout/HorizontalMultiLevelHierarchy"/>
    <dgm:cxn modelId="{CBA9A171-EC46-4B07-92A3-BD55D8024034}" type="presParOf" srcId="{6D6EB9E7-2D1A-43A7-9B8C-7DF7BB6A9E3F}" destId="{1530A893-4345-4308-8D64-5DDFA34E359F}" srcOrd="1" destOrd="0" presId="urn:microsoft.com/office/officeart/2008/layout/HorizontalMultiLevelHierarchy"/>
    <dgm:cxn modelId="{4235C6B6-5F62-4EDB-8A8E-7550CC966476}" type="presParOf" srcId="{1530A893-4345-4308-8D64-5DDFA34E359F}" destId="{1F0F6D63-2F9F-4DF0-BC4D-703E29E72419}" srcOrd="0" destOrd="0" presId="urn:microsoft.com/office/officeart/2008/layout/HorizontalMultiLevelHierarchy"/>
    <dgm:cxn modelId="{B0D6C969-E204-40E5-B188-C88525F2367C}" type="presParOf" srcId="{1530A893-4345-4308-8D64-5DDFA34E359F}" destId="{C373C4BA-0127-4E18-B13E-377544A75F5C}" srcOrd="1" destOrd="0" presId="urn:microsoft.com/office/officeart/2008/layout/HorizontalMultiLevelHierarchy"/>
  </dgm:cxnLst>
  <dgm:bg/>
  <dgm:whole>
    <a:ln>
      <a:solidFill>
        <a:schemeClr val="accen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68BE1-022C-4322-9809-0BD8CB1888DD}">
      <dsp:nvSpPr>
        <dsp:cNvPr id="0" name=""/>
        <dsp:cNvSpPr/>
      </dsp:nvSpPr>
      <dsp:spPr>
        <a:xfrm>
          <a:off x="4357340" y="5258534"/>
          <a:ext cx="3277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734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513014" y="5296061"/>
        <a:ext cx="16386" cy="16386"/>
      </dsp:txXfrm>
    </dsp:sp>
    <dsp:sp modelId="{E4B3F34C-8D57-4E9A-B69F-CC9DABFCF41C}">
      <dsp:nvSpPr>
        <dsp:cNvPr id="0" name=""/>
        <dsp:cNvSpPr/>
      </dsp:nvSpPr>
      <dsp:spPr>
        <a:xfrm>
          <a:off x="2035602" y="3634992"/>
          <a:ext cx="683064" cy="16692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1532" y="0"/>
              </a:lnTo>
              <a:lnTo>
                <a:pt x="341532" y="1669262"/>
              </a:lnTo>
              <a:lnTo>
                <a:pt x="683064" y="16692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2332044" y="4424533"/>
        <a:ext cx="90180" cy="90180"/>
      </dsp:txXfrm>
    </dsp:sp>
    <dsp:sp modelId="{DBDD9EC4-B8D7-435D-A58B-F95C174A39F5}">
      <dsp:nvSpPr>
        <dsp:cNvPr id="0" name=""/>
        <dsp:cNvSpPr/>
      </dsp:nvSpPr>
      <dsp:spPr>
        <a:xfrm>
          <a:off x="4357340" y="4634040"/>
          <a:ext cx="3277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7734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13014" y="4671566"/>
        <a:ext cx="16386" cy="16386"/>
      </dsp:txXfrm>
    </dsp:sp>
    <dsp:sp modelId="{6CC1E0AF-9B37-4948-B471-A56CECAE57AD}">
      <dsp:nvSpPr>
        <dsp:cNvPr id="0" name=""/>
        <dsp:cNvSpPr/>
      </dsp:nvSpPr>
      <dsp:spPr>
        <a:xfrm>
          <a:off x="2035602" y="3634992"/>
          <a:ext cx="683064" cy="1044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1532" y="0"/>
              </a:lnTo>
              <a:lnTo>
                <a:pt x="341532" y="1044768"/>
              </a:lnTo>
              <a:lnTo>
                <a:pt x="683064" y="10447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345928" y="4126170"/>
        <a:ext cx="62412" cy="62412"/>
      </dsp:txXfrm>
    </dsp:sp>
    <dsp:sp modelId="{49F32DE5-989D-4D3F-BE3B-7FEACF04E721}">
      <dsp:nvSpPr>
        <dsp:cNvPr id="0" name=""/>
        <dsp:cNvSpPr/>
      </dsp:nvSpPr>
      <dsp:spPr>
        <a:xfrm>
          <a:off x="4357340" y="3743018"/>
          <a:ext cx="327734" cy="312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3867" y="0"/>
              </a:lnTo>
              <a:lnTo>
                <a:pt x="163867" y="312247"/>
              </a:lnTo>
              <a:lnTo>
                <a:pt x="327734" y="3122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09891" y="3887825"/>
        <a:ext cx="22633" cy="22633"/>
      </dsp:txXfrm>
    </dsp:sp>
    <dsp:sp modelId="{3D60B26E-E99C-4B8F-825C-CC20E092638B}">
      <dsp:nvSpPr>
        <dsp:cNvPr id="0" name=""/>
        <dsp:cNvSpPr/>
      </dsp:nvSpPr>
      <dsp:spPr>
        <a:xfrm>
          <a:off x="4357340" y="3430771"/>
          <a:ext cx="327734" cy="312247"/>
        </a:xfrm>
        <a:custGeom>
          <a:avLst/>
          <a:gdLst/>
          <a:ahLst/>
          <a:cxnLst/>
          <a:rect l="0" t="0" r="0" b="0"/>
          <a:pathLst>
            <a:path>
              <a:moveTo>
                <a:pt x="0" y="312247"/>
              </a:moveTo>
              <a:lnTo>
                <a:pt x="163867" y="312247"/>
              </a:lnTo>
              <a:lnTo>
                <a:pt x="163867" y="0"/>
              </a:lnTo>
              <a:lnTo>
                <a:pt x="327734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09891" y="3575578"/>
        <a:ext cx="22633" cy="22633"/>
      </dsp:txXfrm>
    </dsp:sp>
    <dsp:sp modelId="{0FCECF3C-9646-418E-9602-1EC96B3EFAA1}">
      <dsp:nvSpPr>
        <dsp:cNvPr id="0" name=""/>
        <dsp:cNvSpPr/>
      </dsp:nvSpPr>
      <dsp:spPr>
        <a:xfrm>
          <a:off x="2035602" y="3634992"/>
          <a:ext cx="683064" cy="108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1532" y="0"/>
              </a:lnTo>
              <a:lnTo>
                <a:pt x="341532" y="108026"/>
              </a:lnTo>
              <a:lnTo>
                <a:pt x="683064" y="10802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359846" y="3671716"/>
        <a:ext cx="34577" cy="34577"/>
      </dsp:txXfrm>
    </dsp:sp>
    <dsp:sp modelId="{26D99419-168C-41C2-9E99-7EDB815B8C21}">
      <dsp:nvSpPr>
        <dsp:cNvPr id="0" name=""/>
        <dsp:cNvSpPr/>
      </dsp:nvSpPr>
      <dsp:spPr>
        <a:xfrm>
          <a:off x="351209" y="2980333"/>
          <a:ext cx="91440" cy="654659"/>
        </a:xfrm>
        <a:custGeom>
          <a:avLst/>
          <a:gdLst/>
          <a:ahLst/>
          <a:cxnLst/>
          <a:rect l="0" t="0" r="0" b="0"/>
          <a:pathLst>
            <a:path>
              <a:moveTo>
                <a:pt x="73315" y="0"/>
              </a:moveTo>
              <a:lnTo>
                <a:pt x="45720" y="6546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380548" y="3291281"/>
        <a:ext cx="32762" cy="32762"/>
      </dsp:txXfrm>
    </dsp:sp>
    <dsp:sp modelId="{86ED0E06-39FA-4325-9BBF-20430B7C38B2}">
      <dsp:nvSpPr>
        <dsp:cNvPr id="0" name=""/>
        <dsp:cNvSpPr/>
      </dsp:nvSpPr>
      <dsp:spPr>
        <a:xfrm>
          <a:off x="4357340" y="2276678"/>
          <a:ext cx="327734" cy="529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3867" y="0"/>
              </a:lnTo>
              <a:lnTo>
                <a:pt x="163867" y="529598"/>
              </a:lnTo>
              <a:lnTo>
                <a:pt x="327734" y="52959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05638" y="2525907"/>
        <a:ext cx="31140" cy="31140"/>
      </dsp:txXfrm>
    </dsp:sp>
    <dsp:sp modelId="{59CD1B34-9CEC-41ED-8EBA-D0318BDE1FFA}">
      <dsp:nvSpPr>
        <dsp:cNvPr id="0" name=""/>
        <dsp:cNvSpPr/>
      </dsp:nvSpPr>
      <dsp:spPr>
        <a:xfrm>
          <a:off x="4357340" y="2181782"/>
          <a:ext cx="327734" cy="94895"/>
        </a:xfrm>
        <a:custGeom>
          <a:avLst/>
          <a:gdLst/>
          <a:ahLst/>
          <a:cxnLst/>
          <a:rect l="0" t="0" r="0" b="0"/>
          <a:pathLst>
            <a:path>
              <a:moveTo>
                <a:pt x="0" y="94895"/>
              </a:moveTo>
              <a:lnTo>
                <a:pt x="163867" y="94895"/>
              </a:lnTo>
              <a:lnTo>
                <a:pt x="163867" y="0"/>
              </a:lnTo>
              <a:lnTo>
                <a:pt x="327734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12678" y="2220700"/>
        <a:ext cx="17059" cy="17059"/>
      </dsp:txXfrm>
    </dsp:sp>
    <dsp:sp modelId="{70F0DCE2-3D54-4133-90A6-C7BE1E00CABB}">
      <dsp:nvSpPr>
        <dsp:cNvPr id="0" name=""/>
        <dsp:cNvSpPr/>
      </dsp:nvSpPr>
      <dsp:spPr>
        <a:xfrm>
          <a:off x="4357340" y="1652183"/>
          <a:ext cx="327734" cy="624494"/>
        </a:xfrm>
        <a:custGeom>
          <a:avLst/>
          <a:gdLst/>
          <a:ahLst/>
          <a:cxnLst/>
          <a:rect l="0" t="0" r="0" b="0"/>
          <a:pathLst>
            <a:path>
              <a:moveTo>
                <a:pt x="0" y="624494"/>
              </a:moveTo>
              <a:lnTo>
                <a:pt x="163867" y="624494"/>
              </a:lnTo>
              <a:lnTo>
                <a:pt x="163867" y="0"/>
              </a:lnTo>
              <a:lnTo>
                <a:pt x="327734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03576" y="1946799"/>
        <a:ext cx="35263" cy="35263"/>
      </dsp:txXfrm>
    </dsp:sp>
    <dsp:sp modelId="{EDA71DEA-DF84-4FF1-8741-E86F13D9BFC3}">
      <dsp:nvSpPr>
        <dsp:cNvPr id="0" name=""/>
        <dsp:cNvSpPr/>
      </dsp:nvSpPr>
      <dsp:spPr>
        <a:xfrm>
          <a:off x="1919338" y="1917030"/>
          <a:ext cx="799328" cy="3596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9664" y="0"/>
              </a:lnTo>
              <a:lnTo>
                <a:pt x="399664" y="359647"/>
              </a:lnTo>
              <a:lnTo>
                <a:pt x="799328" y="3596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297090" y="2074941"/>
        <a:ext cx="43825" cy="43825"/>
      </dsp:txXfrm>
    </dsp:sp>
    <dsp:sp modelId="{8B5B0E59-ADDB-4413-B618-2565B73D927C}">
      <dsp:nvSpPr>
        <dsp:cNvPr id="0" name=""/>
        <dsp:cNvSpPr/>
      </dsp:nvSpPr>
      <dsp:spPr>
        <a:xfrm>
          <a:off x="4357340" y="810337"/>
          <a:ext cx="327734" cy="312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3867" y="0"/>
              </a:lnTo>
              <a:lnTo>
                <a:pt x="163867" y="312247"/>
              </a:lnTo>
              <a:lnTo>
                <a:pt x="327734" y="3122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09891" y="955144"/>
        <a:ext cx="22633" cy="22633"/>
      </dsp:txXfrm>
    </dsp:sp>
    <dsp:sp modelId="{5A73E7C6-541E-4001-94A1-FBFEDDE11202}">
      <dsp:nvSpPr>
        <dsp:cNvPr id="0" name=""/>
        <dsp:cNvSpPr/>
      </dsp:nvSpPr>
      <dsp:spPr>
        <a:xfrm>
          <a:off x="4357340" y="498090"/>
          <a:ext cx="327734" cy="312247"/>
        </a:xfrm>
        <a:custGeom>
          <a:avLst/>
          <a:gdLst/>
          <a:ahLst/>
          <a:cxnLst/>
          <a:rect l="0" t="0" r="0" b="0"/>
          <a:pathLst>
            <a:path>
              <a:moveTo>
                <a:pt x="0" y="312247"/>
              </a:moveTo>
              <a:lnTo>
                <a:pt x="163867" y="312247"/>
              </a:lnTo>
              <a:lnTo>
                <a:pt x="163867" y="0"/>
              </a:lnTo>
              <a:lnTo>
                <a:pt x="327734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09891" y="642897"/>
        <a:ext cx="22633" cy="22633"/>
      </dsp:txXfrm>
    </dsp:sp>
    <dsp:sp modelId="{66CF13D5-DE6A-435B-8ECA-C4112E5E0264}">
      <dsp:nvSpPr>
        <dsp:cNvPr id="0" name=""/>
        <dsp:cNvSpPr/>
      </dsp:nvSpPr>
      <dsp:spPr>
        <a:xfrm>
          <a:off x="1919338" y="810337"/>
          <a:ext cx="799328" cy="1106692"/>
        </a:xfrm>
        <a:custGeom>
          <a:avLst/>
          <a:gdLst/>
          <a:ahLst/>
          <a:cxnLst/>
          <a:rect l="0" t="0" r="0" b="0"/>
          <a:pathLst>
            <a:path>
              <a:moveTo>
                <a:pt x="0" y="1106692"/>
              </a:moveTo>
              <a:lnTo>
                <a:pt x="399664" y="1106692"/>
              </a:lnTo>
              <a:lnTo>
                <a:pt x="399664" y="0"/>
              </a:lnTo>
              <a:lnTo>
                <a:pt x="799328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284873" y="1329554"/>
        <a:ext cx="68258" cy="68258"/>
      </dsp:txXfrm>
    </dsp:sp>
    <dsp:sp modelId="{03AA5A3A-00C6-4A61-98EB-3862EB8AAF53}">
      <dsp:nvSpPr>
        <dsp:cNvPr id="0" name=""/>
        <dsp:cNvSpPr/>
      </dsp:nvSpPr>
      <dsp:spPr>
        <a:xfrm>
          <a:off x="280665" y="1917030"/>
          <a:ext cx="143859" cy="1063302"/>
        </a:xfrm>
        <a:custGeom>
          <a:avLst/>
          <a:gdLst/>
          <a:ahLst/>
          <a:cxnLst/>
          <a:rect l="0" t="0" r="0" b="0"/>
          <a:pathLst>
            <a:path>
              <a:moveTo>
                <a:pt x="143859" y="1063302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325770" y="2421856"/>
        <a:ext cx="53649" cy="53649"/>
      </dsp:txXfrm>
    </dsp:sp>
    <dsp:sp modelId="{746EB797-1877-4037-B345-1F6EB5E386E6}">
      <dsp:nvSpPr>
        <dsp:cNvPr id="0" name=""/>
        <dsp:cNvSpPr/>
      </dsp:nvSpPr>
      <dsp:spPr>
        <a:xfrm>
          <a:off x="-374127" y="2772071"/>
          <a:ext cx="1180781" cy="416522"/>
        </a:xfrm>
        <a:prstGeom prst="rect">
          <a:avLst/>
        </a:prstGeom>
        <a:solidFill>
          <a:srgbClr val="0E067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chemeClr val="bg1"/>
              </a:solidFill>
            </a:rPr>
            <a:t>e</a:t>
          </a:r>
          <a:r>
            <a:rPr lang="it-IT" sz="2800" b="1" kern="1200" baseline="30000" dirty="0" smtClean="0">
              <a:solidFill>
                <a:schemeClr val="bg1"/>
              </a:solidFill>
            </a:rPr>
            <a:t>+</a:t>
          </a:r>
          <a:r>
            <a:rPr lang="it-IT" sz="2800" b="1" kern="1200" dirty="0" smtClean="0">
              <a:solidFill>
                <a:schemeClr val="bg1"/>
              </a:solidFill>
            </a:rPr>
            <a:t> e</a:t>
          </a:r>
          <a:r>
            <a:rPr lang="it-IT" sz="2800" b="1" kern="1200" baseline="30000" dirty="0" smtClean="0">
              <a:solidFill>
                <a:schemeClr val="bg1"/>
              </a:solidFill>
            </a:rPr>
            <a:t>-</a:t>
          </a:r>
        </a:p>
      </dsp:txBody>
      <dsp:txXfrm>
        <a:off x="-374127" y="2772071"/>
        <a:ext cx="1180781" cy="416522"/>
      </dsp:txXfrm>
    </dsp:sp>
    <dsp:sp modelId="{D9BDECD3-0AA0-4E73-B31B-742F27629CF8}">
      <dsp:nvSpPr>
        <dsp:cNvPr id="0" name=""/>
        <dsp:cNvSpPr/>
      </dsp:nvSpPr>
      <dsp:spPr>
        <a:xfrm>
          <a:off x="280665" y="1481892"/>
          <a:ext cx="1638673" cy="870275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>
              <a:solidFill>
                <a:schemeClr val="tx1"/>
              </a:solidFill>
            </a:rPr>
            <a:t>Linear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>
              <a:solidFill>
                <a:schemeClr val="tx1"/>
              </a:solidFill>
            </a:rPr>
            <a:t> Colliders</a:t>
          </a:r>
          <a:endParaRPr lang="en-US" sz="1800" b="1" kern="1200" noProof="0" dirty="0">
            <a:solidFill>
              <a:schemeClr val="tx1"/>
            </a:solidFill>
          </a:endParaRPr>
        </a:p>
      </dsp:txBody>
      <dsp:txXfrm>
        <a:off x="280665" y="1481892"/>
        <a:ext cx="1638673" cy="870275"/>
      </dsp:txXfrm>
    </dsp:sp>
    <dsp:sp modelId="{73764224-F89C-43A7-8BB5-D19FBE1F3DA8}">
      <dsp:nvSpPr>
        <dsp:cNvPr id="0" name=""/>
        <dsp:cNvSpPr/>
      </dsp:nvSpPr>
      <dsp:spPr>
        <a:xfrm>
          <a:off x="2718667" y="560539"/>
          <a:ext cx="1638673" cy="499595"/>
        </a:xfrm>
        <a:prstGeom prst="rect">
          <a:avLst/>
        </a:prstGeom>
        <a:solidFill>
          <a:srgbClr val="BCFF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ILC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18667" y="560539"/>
        <a:ext cx="1638673" cy="499595"/>
      </dsp:txXfrm>
    </dsp:sp>
    <dsp:sp modelId="{9244172E-B2C7-468C-83A8-66027479D80A}">
      <dsp:nvSpPr>
        <dsp:cNvPr id="0" name=""/>
        <dsp:cNvSpPr/>
      </dsp:nvSpPr>
      <dsp:spPr>
        <a:xfrm>
          <a:off x="4685075" y="248292"/>
          <a:ext cx="2105597" cy="499595"/>
        </a:xfrm>
        <a:prstGeom prst="rect">
          <a:avLst/>
        </a:prstGeom>
        <a:solidFill>
          <a:srgbClr val="99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250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5075" y="248292"/>
        <a:ext cx="2105597" cy="499595"/>
      </dsp:txXfrm>
    </dsp:sp>
    <dsp:sp modelId="{BA5D024E-AF28-4E7D-8D71-6AA886DC073D}">
      <dsp:nvSpPr>
        <dsp:cNvPr id="0" name=""/>
        <dsp:cNvSpPr/>
      </dsp:nvSpPr>
      <dsp:spPr>
        <a:xfrm>
          <a:off x="4685075" y="872786"/>
          <a:ext cx="2028071" cy="499595"/>
        </a:xfrm>
        <a:prstGeom prst="rect">
          <a:avLst/>
        </a:prstGeom>
        <a:solidFill>
          <a:srgbClr val="66FF33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500 -1000 GeV 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5075" y="872786"/>
        <a:ext cx="2028071" cy="499595"/>
      </dsp:txXfrm>
    </dsp:sp>
    <dsp:sp modelId="{AB3E9D07-49FE-40B9-AAC6-3054CB65689D}">
      <dsp:nvSpPr>
        <dsp:cNvPr id="0" name=""/>
        <dsp:cNvSpPr/>
      </dsp:nvSpPr>
      <dsp:spPr>
        <a:xfrm>
          <a:off x="2718667" y="2026880"/>
          <a:ext cx="1638673" cy="499595"/>
        </a:xfrm>
        <a:prstGeom prst="rect">
          <a:avLst/>
        </a:prstGeom>
        <a:solidFill>
          <a:srgbClr val="FFFFCC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CLIC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18667" y="2026880"/>
        <a:ext cx="1638673" cy="499595"/>
      </dsp:txXfrm>
    </dsp:sp>
    <dsp:sp modelId="{11BF21CD-3BDD-4539-8AC2-35E498B86843}">
      <dsp:nvSpPr>
        <dsp:cNvPr id="0" name=""/>
        <dsp:cNvSpPr/>
      </dsp:nvSpPr>
      <dsp:spPr>
        <a:xfrm>
          <a:off x="4685075" y="1497281"/>
          <a:ext cx="3560526" cy="309804"/>
        </a:xfrm>
        <a:prstGeom prst="rect">
          <a:avLst/>
        </a:prstGeom>
        <a:solidFill>
          <a:srgbClr val="FF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250 </a:t>
          </a:r>
          <a:r>
            <a:rPr lang="it-IT" sz="1800" b="1" kern="1200" dirty="0" err="1" smtClean="0">
              <a:solidFill>
                <a:schemeClr val="tx1"/>
              </a:solidFill>
            </a:rPr>
            <a:t>GeV</a:t>
          </a:r>
          <a:r>
            <a:rPr lang="it-IT" sz="1800" b="1" kern="1200" dirty="0" smtClean="0">
              <a:solidFill>
                <a:schemeClr val="tx1"/>
              </a:solidFill>
            </a:rPr>
            <a:t>  + Klystron </a:t>
          </a:r>
          <a:r>
            <a:rPr lang="it-IT" sz="1800" b="1" kern="1200" dirty="0" err="1" smtClean="0">
              <a:solidFill>
                <a:schemeClr val="tx1"/>
              </a:solidFill>
            </a:rPr>
            <a:t>based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685075" y="1497281"/>
        <a:ext cx="3560526" cy="309804"/>
      </dsp:txXfrm>
    </dsp:sp>
    <dsp:sp modelId="{A8B90685-F7AB-436E-BE86-2228E70EDD61}">
      <dsp:nvSpPr>
        <dsp:cNvPr id="0" name=""/>
        <dsp:cNvSpPr/>
      </dsp:nvSpPr>
      <dsp:spPr>
        <a:xfrm>
          <a:off x="4685075" y="1931984"/>
          <a:ext cx="2027186" cy="499595"/>
        </a:xfrm>
        <a:prstGeom prst="rect">
          <a:avLst/>
        </a:prstGeom>
        <a:solidFill>
          <a:srgbClr val="FFFF66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500 </a:t>
          </a:r>
          <a:r>
            <a:rPr lang="it-IT" sz="1800" b="1" kern="1200" dirty="0" err="1" smtClean="0">
              <a:solidFill>
                <a:schemeClr val="tx1"/>
              </a:solidFill>
            </a:rPr>
            <a:t>GeV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685075" y="1931984"/>
        <a:ext cx="2027186" cy="499595"/>
      </dsp:txXfrm>
    </dsp:sp>
    <dsp:sp modelId="{5F738D1E-5A60-42FB-8212-0F480261B18F}">
      <dsp:nvSpPr>
        <dsp:cNvPr id="0" name=""/>
        <dsp:cNvSpPr/>
      </dsp:nvSpPr>
      <dsp:spPr>
        <a:xfrm>
          <a:off x="4685075" y="2556479"/>
          <a:ext cx="2028071" cy="499595"/>
        </a:xfrm>
        <a:prstGeom prst="rect">
          <a:avLst/>
        </a:prstGeom>
        <a:solidFill>
          <a:srgbClr val="FFFF00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Calibri"/>
              <a:cs typeface="Calibri"/>
            </a:rPr>
            <a:t>&gt; 1500 </a:t>
          </a:r>
          <a:r>
            <a:rPr lang="en-US" sz="1800" b="1" kern="1200" dirty="0" err="1" smtClean="0">
              <a:solidFill>
                <a:schemeClr val="tx1"/>
              </a:solidFill>
              <a:latin typeface="Calibri"/>
              <a:cs typeface="Calibri"/>
            </a:rPr>
            <a:t>GeV</a:t>
          </a:r>
          <a:r>
            <a:rPr lang="en-US" sz="1800" b="1" kern="1200" dirty="0" smtClean="0">
              <a:solidFill>
                <a:schemeClr val="tx1"/>
              </a:solidFill>
              <a:latin typeface="Calibri"/>
              <a:cs typeface="Calibri"/>
            </a:rPr>
            <a:t>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685075" y="2556479"/>
        <a:ext cx="2028071" cy="499595"/>
      </dsp:txXfrm>
    </dsp:sp>
    <dsp:sp modelId="{5F90FA9B-C0EF-4144-ABBE-7B9F23F97D50}">
      <dsp:nvSpPr>
        <dsp:cNvPr id="0" name=""/>
        <dsp:cNvSpPr/>
      </dsp:nvSpPr>
      <dsp:spPr>
        <a:xfrm>
          <a:off x="396929" y="3225825"/>
          <a:ext cx="1638673" cy="818332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Circular Colliders</a:t>
          </a:r>
        </a:p>
      </dsp:txBody>
      <dsp:txXfrm>
        <a:off x="396929" y="3225825"/>
        <a:ext cx="1638673" cy="818332"/>
      </dsp:txXfrm>
    </dsp:sp>
    <dsp:sp modelId="{5C64BAE1-8DE5-49A1-8B18-5B424A12428D}">
      <dsp:nvSpPr>
        <dsp:cNvPr id="0" name=""/>
        <dsp:cNvSpPr/>
      </dsp:nvSpPr>
      <dsp:spPr>
        <a:xfrm>
          <a:off x="2718667" y="3493220"/>
          <a:ext cx="1638673" cy="499595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CERN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2718667" y="3493220"/>
        <a:ext cx="1638673" cy="499595"/>
      </dsp:txXfrm>
    </dsp:sp>
    <dsp:sp modelId="{CFD12D89-649A-4172-B85F-3C9EDA4ECA97}">
      <dsp:nvSpPr>
        <dsp:cNvPr id="0" name=""/>
        <dsp:cNvSpPr/>
      </dsp:nvSpPr>
      <dsp:spPr>
        <a:xfrm>
          <a:off x="4685075" y="3180973"/>
          <a:ext cx="3041197" cy="499595"/>
        </a:xfrm>
        <a:prstGeom prst="rect">
          <a:avLst/>
        </a:prstGeom>
        <a:solidFill>
          <a:srgbClr val="99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LEP3 </a:t>
          </a:r>
          <a:r>
            <a:rPr lang="it-IT" sz="2000" b="1" kern="1200" dirty="0" err="1" smtClean="0">
              <a:solidFill>
                <a:schemeClr val="tx1"/>
              </a:solidFill>
            </a:rPr>
            <a:t>at</a:t>
          </a:r>
          <a:r>
            <a:rPr lang="it-IT" sz="2000" b="1" kern="1200" dirty="0" smtClean="0">
              <a:solidFill>
                <a:schemeClr val="tx1"/>
              </a:solidFill>
            </a:rPr>
            <a:t> LHC tunnel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5075" y="3180973"/>
        <a:ext cx="3041197" cy="499595"/>
      </dsp:txXfrm>
    </dsp:sp>
    <dsp:sp modelId="{D28F096F-020E-46E8-B191-18CA678C1757}">
      <dsp:nvSpPr>
        <dsp:cNvPr id="0" name=""/>
        <dsp:cNvSpPr/>
      </dsp:nvSpPr>
      <dsp:spPr>
        <a:xfrm>
          <a:off x="4685075" y="3805467"/>
          <a:ext cx="4091898" cy="499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TLEP – New  tunnel, 80 km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5075" y="3805467"/>
        <a:ext cx="4091898" cy="499595"/>
      </dsp:txXfrm>
    </dsp:sp>
    <dsp:sp modelId="{CFB1BE60-7211-44C0-B94A-FFD7D56619B8}">
      <dsp:nvSpPr>
        <dsp:cNvPr id="0" name=""/>
        <dsp:cNvSpPr/>
      </dsp:nvSpPr>
      <dsp:spPr>
        <a:xfrm>
          <a:off x="2718667" y="4430579"/>
          <a:ext cx="1638673" cy="498361"/>
        </a:xfrm>
        <a:prstGeom prst="rect">
          <a:avLst/>
        </a:prstGeom>
        <a:solidFill>
          <a:srgbClr val="FFA7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SuperTRISTAN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18667" y="4430579"/>
        <a:ext cx="1638673" cy="498361"/>
      </dsp:txXfrm>
    </dsp:sp>
    <dsp:sp modelId="{DBED7070-4716-47BD-ABAB-70E9D4E2668B}">
      <dsp:nvSpPr>
        <dsp:cNvPr id="0" name=""/>
        <dsp:cNvSpPr/>
      </dsp:nvSpPr>
      <dsp:spPr>
        <a:xfrm>
          <a:off x="4685075" y="4429962"/>
          <a:ext cx="3292324" cy="499595"/>
        </a:xfrm>
        <a:prstGeom prst="rect">
          <a:avLst/>
        </a:prstGeom>
        <a:solidFill>
          <a:srgbClr val="FC6C8B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250  GeV– 40, 60  km tunnel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685075" y="4429962"/>
        <a:ext cx="3292324" cy="499595"/>
      </dsp:txXfrm>
    </dsp:sp>
    <dsp:sp modelId="{713E17CB-E6C0-4070-BAB9-766BC8D05F36}">
      <dsp:nvSpPr>
        <dsp:cNvPr id="0" name=""/>
        <dsp:cNvSpPr/>
      </dsp:nvSpPr>
      <dsp:spPr>
        <a:xfrm>
          <a:off x="2718667" y="5055073"/>
          <a:ext cx="1638673" cy="498361"/>
        </a:xfrm>
        <a:prstGeom prst="rect">
          <a:avLst/>
        </a:prstGeom>
        <a:solidFill>
          <a:srgbClr val="FF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Chinese HF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718667" y="5055073"/>
        <a:ext cx="1638673" cy="498361"/>
      </dsp:txXfrm>
    </dsp:sp>
    <dsp:sp modelId="{1F0F6D63-2F9F-4DF0-BC4D-703E29E72419}">
      <dsp:nvSpPr>
        <dsp:cNvPr id="0" name=""/>
        <dsp:cNvSpPr/>
      </dsp:nvSpPr>
      <dsp:spPr>
        <a:xfrm>
          <a:off x="4685075" y="5054456"/>
          <a:ext cx="3786712" cy="499595"/>
        </a:xfrm>
        <a:prstGeom prst="rect">
          <a:avLst/>
        </a:prstGeom>
        <a:solidFill>
          <a:srgbClr val="EE70E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chemeClr val="tx1"/>
              </a:solidFill>
            </a:rPr>
            <a:t>250 </a:t>
          </a:r>
          <a:r>
            <a:rPr lang="fr-FR" sz="2000" b="1" kern="1200" dirty="0" err="1" smtClean="0">
              <a:solidFill>
                <a:schemeClr val="tx1"/>
              </a:solidFill>
            </a:rPr>
            <a:t>GeV</a:t>
          </a:r>
          <a:r>
            <a:rPr lang="fr-FR" sz="2000" b="1" kern="1200" dirty="0" smtClean="0">
              <a:solidFill>
                <a:schemeClr val="tx1"/>
              </a:solidFill>
            </a:rPr>
            <a:t>, 50 or 70 Km tunnel</a:t>
          </a:r>
          <a:endParaRPr lang="fr-FR" sz="2000" b="1" kern="1200" dirty="0">
            <a:solidFill>
              <a:schemeClr val="tx1"/>
            </a:solidFill>
          </a:endParaRPr>
        </a:p>
      </dsp:txBody>
      <dsp:txXfrm>
        <a:off x="4685075" y="5054456"/>
        <a:ext cx="3786712" cy="499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0.16001</cdr:x>
      <cdr:y>0.18832</cdr:y>
    </cdr:from>
    <cdr:to>
      <cdr:x>0.28802</cdr:x>
      <cdr:y>0.25498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1440160" y="915325"/>
          <a:ext cx="1152128" cy="324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2000" b="1" dirty="0" smtClean="0">
              <a:solidFill>
                <a:srgbClr val="EE70EE"/>
              </a:solidFill>
            </a:rPr>
            <a:t>Z; &gt;2 10</a:t>
          </a:r>
          <a:r>
            <a:rPr lang="fr-FR" sz="2000" b="1" baseline="30000" dirty="0" smtClean="0">
              <a:solidFill>
                <a:srgbClr val="EE70EE"/>
              </a:solidFill>
            </a:rPr>
            <a:t>36</a:t>
          </a:r>
          <a:endParaRPr lang="fr-FR" sz="2000" b="1" baseline="30000" dirty="0">
            <a:solidFill>
              <a:srgbClr val="EE70EE"/>
            </a:solidFill>
          </a:endParaRPr>
        </a:p>
      </cdr:txBody>
    </cdr:sp>
  </cdr:relSizeAnchor>
  <cdr:relSizeAnchor xmlns:cdr="http://schemas.openxmlformats.org/drawingml/2006/chartDrawing">
    <cdr:from>
      <cdr:x>0.18001</cdr:x>
      <cdr:y>0.28148</cdr:y>
    </cdr:from>
    <cdr:to>
      <cdr:x>0.34402</cdr:x>
      <cdr:y>0.34074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1620180" y="1368152"/>
          <a:ext cx="14761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 smtClean="0">
              <a:solidFill>
                <a:srgbClr val="EE70EE"/>
              </a:solidFill>
            </a:rPr>
            <a:t>WW; </a:t>
          </a:r>
          <a:r>
            <a:rPr lang="fr-FR" sz="2000" b="1" dirty="0">
              <a:solidFill>
                <a:srgbClr val="EE70EE"/>
              </a:solidFill>
            </a:rPr>
            <a:t>6</a:t>
          </a:r>
          <a:r>
            <a:rPr lang="fr-FR" sz="2000" b="1" dirty="0" smtClean="0">
              <a:solidFill>
                <a:srgbClr val="EE70EE"/>
              </a:solidFill>
            </a:rPr>
            <a:t> 10</a:t>
          </a:r>
          <a:r>
            <a:rPr lang="fr-FR" sz="2000" b="1" baseline="30000" dirty="0" smtClean="0">
              <a:solidFill>
                <a:srgbClr val="EE70EE"/>
              </a:solidFill>
            </a:rPr>
            <a:t>35</a:t>
          </a:r>
          <a:endParaRPr lang="fr-FR" sz="2000" b="1" baseline="30000" dirty="0">
            <a:solidFill>
              <a:srgbClr val="EE70EE"/>
            </a:solidFill>
          </a:endParaRPr>
        </a:p>
      </cdr:txBody>
    </cdr:sp>
  </cdr:relSizeAnchor>
  <cdr:relSizeAnchor xmlns:cdr="http://schemas.openxmlformats.org/drawingml/2006/chartDrawing">
    <cdr:from>
      <cdr:x>0.20001</cdr:x>
      <cdr:y>0.37778</cdr:y>
    </cdr:from>
    <cdr:to>
      <cdr:x>0.36402</cdr:x>
      <cdr:y>0.43704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1800200" y="1836204"/>
          <a:ext cx="14761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 smtClean="0">
              <a:solidFill>
                <a:srgbClr val="EE70EE"/>
              </a:solidFill>
            </a:rPr>
            <a:t>HZ; </a:t>
          </a:r>
          <a:r>
            <a:rPr lang="fr-FR" sz="2000" b="1" dirty="0">
              <a:solidFill>
                <a:srgbClr val="EE70EE"/>
              </a:solidFill>
            </a:rPr>
            <a:t>2</a:t>
          </a:r>
          <a:r>
            <a:rPr lang="fr-FR" sz="2000" b="1" dirty="0" smtClean="0">
              <a:solidFill>
                <a:srgbClr val="EE70EE"/>
              </a:solidFill>
            </a:rPr>
            <a:t> 10</a:t>
          </a:r>
          <a:r>
            <a:rPr lang="fr-FR" sz="2000" b="1" baseline="30000" dirty="0" smtClean="0">
              <a:solidFill>
                <a:srgbClr val="EE70EE"/>
              </a:solidFill>
            </a:rPr>
            <a:t>35</a:t>
          </a:r>
          <a:endParaRPr lang="fr-FR" sz="2000" b="1" baseline="30000" dirty="0">
            <a:solidFill>
              <a:srgbClr val="EE70EE"/>
            </a:solidFill>
          </a:endParaRPr>
        </a:p>
      </cdr:txBody>
    </cdr:sp>
  </cdr:relSizeAnchor>
  <cdr:relSizeAnchor xmlns:cdr="http://schemas.openxmlformats.org/drawingml/2006/chartDrawing">
    <cdr:from>
      <cdr:x>0.22001</cdr:x>
      <cdr:y>0.46667</cdr:y>
    </cdr:from>
    <cdr:to>
      <cdr:x>0.38402</cdr:x>
      <cdr:y>0.52593</cdr:y>
    </cdr:to>
    <cdr:sp macro="" textlink="">
      <cdr:nvSpPr>
        <cdr:cNvPr id="5" name="ZoneTexte 1"/>
        <cdr:cNvSpPr txBox="1"/>
      </cdr:nvSpPr>
      <cdr:spPr>
        <a:xfrm xmlns:a="http://schemas.openxmlformats.org/drawingml/2006/main">
          <a:off x="1980220" y="2268252"/>
          <a:ext cx="14761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2000" b="1" dirty="0" smtClean="0">
              <a:solidFill>
                <a:srgbClr val="EE70EE"/>
              </a:solidFill>
            </a:rPr>
            <a:t>tt; </a:t>
          </a:r>
          <a:r>
            <a:rPr lang="fr-FR" sz="2000" b="1" dirty="0">
              <a:solidFill>
                <a:srgbClr val="EE70EE"/>
              </a:solidFill>
            </a:rPr>
            <a:t>5</a:t>
          </a:r>
          <a:r>
            <a:rPr lang="fr-FR" sz="2000" b="1" dirty="0" smtClean="0">
              <a:solidFill>
                <a:srgbClr val="EE70EE"/>
              </a:solidFill>
            </a:rPr>
            <a:t> 10</a:t>
          </a:r>
          <a:r>
            <a:rPr lang="fr-FR" sz="2000" b="1" baseline="30000" dirty="0" smtClean="0">
              <a:solidFill>
                <a:srgbClr val="EE70EE"/>
              </a:solidFill>
            </a:rPr>
            <a:t>34</a:t>
          </a:r>
          <a:endParaRPr lang="fr-FR" sz="2000" b="1" baseline="30000" dirty="0">
            <a:solidFill>
              <a:srgbClr val="EE70EE"/>
            </a:solidFill>
          </a:endParaRPr>
        </a:p>
      </cdr:txBody>
    </cdr:sp>
  </cdr:relSizeAnchor>
  <cdr:relSizeAnchor xmlns:cdr="http://schemas.openxmlformats.org/drawingml/2006/chartDrawing">
    <cdr:from>
      <cdr:x>0.23201</cdr:x>
      <cdr:y>0.08148</cdr:y>
    </cdr:from>
    <cdr:to>
      <cdr:x>0.80405</cdr:x>
      <cdr:y>0.22963</cdr:y>
    </cdr:to>
    <cdr:sp macro="" textlink="">
      <cdr:nvSpPr>
        <cdr:cNvPr id="6" name="ZoneTexte 5"/>
        <cdr:cNvSpPr txBox="1"/>
      </cdr:nvSpPr>
      <cdr:spPr>
        <a:xfrm xmlns:a="http://schemas.openxmlformats.org/drawingml/2006/main">
          <a:off x="2088232" y="396044"/>
          <a:ext cx="5148572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2000" b="1" dirty="0" smtClean="0">
              <a:solidFill>
                <a:srgbClr val="0070C0"/>
              </a:solidFill>
            </a:rPr>
            <a:t>TLEP: </a:t>
          </a:r>
          <a:r>
            <a:rPr lang="fr-FR" sz="2000" b="1" dirty="0" err="1" smtClean="0">
              <a:solidFill>
                <a:srgbClr val="0070C0"/>
              </a:solidFill>
            </a:rPr>
            <a:t>Instantaneous</a:t>
          </a:r>
          <a:r>
            <a:rPr lang="fr-FR" sz="2000" b="1" dirty="0" smtClean="0">
              <a:solidFill>
                <a:srgbClr val="0070C0"/>
              </a:solidFill>
            </a:rPr>
            <a:t> </a:t>
          </a:r>
          <a:r>
            <a:rPr lang="fr-FR" sz="2000" b="1" dirty="0" err="1" smtClean="0">
              <a:solidFill>
                <a:srgbClr val="0070C0"/>
              </a:solidFill>
            </a:rPr>
            <a:t>lumi</a:t>
          </a:r>
          <a:r>
            <a:rPr lang="fr-FR" sz="2000" b="1" dirty="0" smtClean="0">
              <a:solidFill>
                <a:srgbClr val="0070C0"/>
              </a:solidFill>
            </a:rPr>
            <a:t> </a:t>
          </a:r>
          <a:r>
            <a:rPr lang="fr-FR" sz="2000" b="1" dirty="0" err="1" smtClean="0">
              <a:solidFill>
                <a:srgbClr val="0070C0"/>
              </a:solidFill>
            </a:rPr>
            <a:t>at</a:t>
          </a:r>
          <a:r>
            <a:rPr lang="fr-FR" sz="2000" b="1" dirty="0" smtClean="0">
              <a:solidFill>
                <a:srgbClr val="0070C0"/>
              </a:solidFill>
            </a:rPr>
            <a:t> </a:t>
          </a:r>
          <a:r>
            <a:rPr lang="fr-FR" sz="2000" b="1" dirty="0" err="1" smtClean="0">
              <a:solidFill>
                <a:srgbClr val="0070C0"/>
              </a:solidFill>
            </a:rPr>
            <a:t>each</a:t>
          </a:r>
          <a:r>
            <a:rPr lang="fr-FR" sz="2000" b="1" dirty="0" smtClean="0">
              <a:solidFill>
                <a:srgbClr val="0070C0"/>
              </a:solidFill>
            </a:rPr>
            <a:t> IP (for 4 </a:t>
          </a:r>
          <a:r>
            <a:rPr lang="fr-FR" sz="2000" b="1" dirty="0" err="1" smtClean="0">
              <a:solidFill>
                <a:srgbClr val="0070C0"/>
              </a:solidFill>
            </a:rPr>
            <a:t>Ips</a:t>
          </a:r>
          <a:r>
            <a:rPr lang="fr-FR" sz="2000" b="1" dirty="0" smtClean="0">
              <a:solidFill>
                <a:srgbClr val="0070C0"/>
              </a:solidFill>
            </a:rPr>
            <a:t>)</a:t>
          </a:r>
        </a:p>
        <a:p xmlns:a="http://schemas.openxmlformats.org/drawingml/2006/main">
          <a:r>
            <a:rPr lang="fr-FR" sz="2000" dirty="0"/>
            <a:t> </a:t>
          </a:r>
          <a:r>
            <a:rPr lang="fr-FR" sz="2000" dirty="0" smtClean="0"/>
            <a:t>          </a:t>
          </a:r>
          <a:r>
            <a:rPr lang="fr-FR" sz="2000" b="1" dirty="0" err="1" smtClean="0">
              <a:solidFill>
                <a:srgbClr val="EE70EE"/>
              </a:solidFill>
            </a:rPr>
            <a:t>Instantaneous</a:t>
          </a:r>
          <a:r>
            <a:rPr lang="fr-FR" sz="2000" b="1" dirty="0" smtClean="0">
              <a:solidFill>
                <a:srgbClr val="EE70EE"/>
              </a:solidFill>
            </a:rPr>
            <a:t> </a:t>
          </a:r>
          <a:r>
            <a:rPr lang="fr-FR" sz="2000" b="1" dirty="0" err="1" smtClean="0">
              <a:solidFill>
                <a:srgbClr val="EE70EE"/>
              </a:solidFill>
            </a:rPr>
            <a:t>lumi</a:t>
          </a:r>
          <a:r>
            <a:rPr lang="fr-FR" sz="2000" b="1" dirty="0" smtClean="0">
              <a:solidFill>
                <a:srgbClr val="EE70EE"/>
              </a:solidFill>
            </a:rPr>
            <a:t> </a:t>
          </a:r>
          <a:r>
            <a:rPr lang="fr-FR" sz="2000" b="1" dirty="0" err="1" smtClean="0">
              <a:solidFill>
                <a:srgbClr val="EE70EE"/>
              </a:solidFill>
            </a:rPr>
            <a:t>summed</a:t>
          </a:r>
          <a:r>
            <a:rPr lang="fr-FR" sz="2000" b="1" dirty="0" smtClean="0">
              <a:solidFill>
                <a:srgbClr val="EE70EE"/>
              </a:solidFill>
            </a:rPr>
            <a:t> over 4 </a:t>
          </a:r>
          <a:r>
            <a:rPr lang="fr-FR" sz="2000" b="1" dirty="0" err="1" smtClean="0">
              <a:solidFill>
                <a:srgbClr val="EE70EE"/>
              </a:solidFill>
            </a:rPr>
            <a:t>IPs</a:t>
          </a:r>
          <a:endParaRPr lang="fr-FR" sz="2000" b="1" dirty="0">
            <a:solidFill>
              <a:srgbClr val="EE70EE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0.44364</cdr:x>
      <cdr:y>0.72372</cdr:y>
    </cdr:from>
    <cdr:to>
      <cdr:x>0.50664</cdr:x>
      <cdr:y>0.72372</cdr:y>
    </cdr:to>
    <cdr:cxnSp macro="">
      <cdr:nvCxnSpPr>
        <cdr:cNvPr id="3" name="Connecteur droit avec flèche 2"/>
        <cdr:cNvCxnSpPr/>
      </cdr:nvCxnSpPr>
      <cdr:spPr>
        <a:xfrm xmlns:a="http://schemas.openxmlformats.org/drawingml/2006/main">
          <a:off x="3042553" y="2788276"/>
          <a:ext cx="432048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206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t" anchorCtr="0" compatLnSpc="1">
            <a:prstTxWarp prst="textNoShape">
              <a:avLst/>
            </a:prstTxWarp>
          </a:bodyPr>
          <a:lstStyle>
            <a:lvl1pPr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3338" y="0"/>
            <a:ext cx="293846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b" anchorCtr="0" compatLnSpc="1">
            <a:prstTxWarp prst="textNoShape">
              <a:avLst/>
            </a:prstTxWarp>
          </a:bodyPr>
          <a:lstStyle>
            <a:lvl1pPr defTabSz="954088">
              <a:defRPr sz="13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3338" y="9421813"/>
            <a:ext cx="293846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421" tIns="47710" rIns="95421" bIns="47710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/>
            </a:lvl1pPr>
          </a:lstStyle>
          <a:p>
            <a:pPr>
              <a:defRPr/>
            </a:pPr>
            <a:fld id="{5399EE35-0A88-4189-A283-2AE97D1E50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371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2C1F3B-3DA0-4D10-A46E-E540C7294DA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587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264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867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30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D85608-99AC-4424-8683-FB1FE3601582}" type="slidenum">
              <a:rPr lang="fr-FR" sz="1200" smtClean="0"/>
              <a:pPr eaLnBrk="1" hangingPunct="1"/>
              <a:t>31</a:t>
            </a:fld>
            <a:endParaRPr lang="fr-FR" sz="1200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1225" y="742950"/>
            <a:ext cx="4959350" cy="3719513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863" y="4711700"/>
            <a:ext cx="5426075" cy="4464050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808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644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003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781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781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2C1F3B-3DA0-4D10-A46E-E540C7294DA0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26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7D727-FDB8-47E4-A747-8D807FD28CE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70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F836F-95B4-43D0-9B40-B44CE39060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6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14C8-D375-43D4-B49A-E9C687DCB1B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837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1095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fr-FR" noProof="0" smtClean="0"/>
              <a:t>Cliquez pour modifier le style du titre</a:t>
            </a:r>
          </a:p>
        </p:txBody>
      </p:sp>
      <p:sp>
        <p:nvSpPr>
          <p:cNvPr id="21095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AAD50-25F7-46D2-883C-D5794F6A53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59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BCDB6-D54E-448A-BDD0-B42868A541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00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57907-3300-4B5D-A8A6-283B1637A6A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96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4CE3F-7597-422D-947E-65726681F0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424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BF697-43FC-4A5C-AE3E-4B644894D64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041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D99B6-C1A2-449B-9DC1-488B3197D4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351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4E26-DBF0-467C-9BAD-89AA6069B8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067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48E61-437A-4ADD-A12B-062C7EF261D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3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D4289-0912-45AB-8BDE-233679358BC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186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DBC94-24B6-482A-8FA7-2A7CD4B8BC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49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2E68A-80F0-4B23-AA14-36D107B9F2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603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76450" cy="59737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076950" cy="59737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5142-1182-49AD-8D14-D59DEE0C2F9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629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12/09/12 Krakow – ESG                                                                     C.Biscari - "High Energy Accelerators"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53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0F0F9-7E3C-4403-8679-D7E837A9323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872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4E26-DBF0-467C-9BAD-89AA6069B868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64E26-DBF0-467C-9BAD-89AA6069B868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3AE1D-578C-438C-B400-5184D95F1C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7444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47E4B-4C1B-4419-802F-A5346CF23B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255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72821-F159-4EA1-AE22-E6B2768302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64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00BB-C399-46E4-964A-51FFD046CD4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29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C6386-381C-4585-BB16-0489A7A05F6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18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0A581-63D6-413B-8BCA-AFA3D7EAA2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48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F3A1E6-7B2F-4DA9-9508-B52E558090CF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9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9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>
                <a:solidFill>
                  <a:srgbClr val="FFFFFF"/>
                </a:solidFill>
              </a:endParaRPr>
            </a:p>
          </p:txBody>
        </p:sp>
      </p:grpSp>
      <p:sp>
        <p:nvSpPr>
          <p:cNvPr id="209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9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209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4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F3A1E6-7B2F-4DA9-9508-B52E558090CF}" type="slidenum">
              <a:rPr lang="fr-FR">
                <a:solidFill>
                  <a:srgbClr val="FFFFFF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FFFFFF"/>
              </a:solidFill>
            </a:endParaRP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9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9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9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 dirty="0">
                <a:solidFill>
                  <a:srgbClr val="FFFFFF"/>
                </a:solidFill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>
                <a:solidFill>
                  <a:srgbClr val="FFFFFF"/>
                </a:solidFill>
              </a:endParaRPr>
            </a:p>
          </p:txBody>
        </p:sp>
      </p:grpSp>
      <p:sp>
        <p:nvSpPr>
          <p:cNvPr id="209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9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09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6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8F3A1E6-7B2F-4DA9-9508-B52E558090C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9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209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209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09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FR" dirty="0"/>
              </a:p>
            </p:txBody>
          </p:sp>
        </p:grpSp>
        <p:sp>
          <p:nvSpPr>
            <p:cNvPr id="209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209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209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9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009E"/>
            </a:gs>
            <a:gs pos="36000">
              <a:srgbClr val="0A128C"/>
            </a:gs>
            <a:gs pos="99000">
              <a:srgbClr val="0A0C4E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12/09/12 Krakow – ESG                                                                    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C.Biscari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 - "High Energy Accelerators"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1773439-07A4-4A00-B0D0-8505F5CF30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87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140FA5-7D68-47EE-B6D8-702A15B0B00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slide" Target="slide23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5" Type="http://schemas.openxmlformats.org/officeDocument/2006/relationships/image" Target="../media/image9.gif"/><Relationship Id="rId10" Type="http://schemas.openxmlformats.org/officeDocument/2006/relationships/image" Target="../media/image6.emf"/><Relationship Id="rId4" Type="http://schemas.openxmlformats.org/officeDocument/2006/relationships/slide" Target="slide1.xml"/><Relationship Id="rId9" Type="http://schemas.openxmlformats.org/officeDocument/2006/relationships/image" Target="../media/image1.emf"/><Relationship Id="rId1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slide" Target="slide2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11" Type="http://schemas.openxmlformats.org/officeDocument/2006/relationships/image" Target="../media/image38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wmf"/><Relationship Id="rId11" Type="http://schemas.openxmlformats.org/officeDocument/2006/relationships/image" Target="../media/image46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4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5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16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0.png"/><Relationship Id="rId5" Type="http://schemas.openxmlformats.org/officeDocument/2006/relationships/image" Target="../media/image63.png"/><Relationship Id="rId10" Type="http://schemas.openxmlformats.org/officeDocument/2006/relationships/image" Target="../media/image54.png"/><Relationship Id="rId4" Type="http://schemas.openxmlformats.org/officeDocument/2006/relationships/image" Target="../media/image62.png"/><Relationship Id="rId9" Type="http://schemas.openxmlformats.org/officeDocument/2006/relationships/image" Target="../media/image5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35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0.png"/><Relationship Id="rId5" Type="http://schemas.openxmlformats.org/officeDocument/2006/relationships/slide" Target="slide11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7" Type="http://schemas.openxmlformats.org/officeDocument/2006/relationships/image" Target="../media/image58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37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4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4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0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5" Type="http://schemas.openxmlformats.org/officeDocument/2006/relationships/slide" Target="slide47.xml"/><Relationship Id="rId4" Type="http://schemas.openxmlformats.org/officeDocument/2006/relationships/chart" Target="../charts/char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lep.web.cern.ch/" TargetMode="External"/><Relationship Id="rId4" Type="http://schemas.openxmlformats.org/officeDocument/2006/relationships/hyperlink" Target="http://arxiv-web3.library.cornell.edu/abs/1308.617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1" y="0"/>
            <a:ext cx="2304177" cy="425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" y="4579188"/>
            <a:ext cx="2640936" cy="182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966348" y="-29866"/>
            <a:ext cx="4708003" cy="954107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800" b="1" dirty="0" smtClean="0"/>
              <a:t>TLEP/VHELHC: an </a:t>
            </a:r>
            <a:r>
              <a:rPr lang="fr-FR" sz="2800" b="1" dirty="0" err="1" smtClean="0"/>
              <a:t>exciting</a:t>
            </a:r>
            <a:r>
              <a:rPr lang="fr-FR" sz="2800" b="1" dirty="0" smtClean="0"/>
              <a:t> vision for </a:t>
            </a:r>
            <a:r>
              <a:rPr lang="fr-FR" sz="2800" b="1" dirty="0" err="1" smtClean="0"/>
              <a:t>Particle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Physics</a:t>
            </a:r>
            <a:endParaRPr lang="fr-FR" sz="2800" b="1" dirty="0"/>
          </a:p>
        </p:txBody>
      </p:sp>
      <p:sp>
        <p:nvSpPr>
          <p:cNvPr id="23" name="ZoneTexte 22">
            <a:hlinkClick r:id="rId7" action="ppaction://hlinksldjump"/>
          </p:cNvPr>
          <p:cNvSpPr txBox="1"/>
          <p:nvPr/>
        </p:nvSpPr>
        <p:spPr>
          <a:xfrm>
            <a:off x="2470980" y="868185"/>
            <a:ext cx="569874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smtClean="0">
                <a:solidFill>
                  <a:schemeClr val="bg1"/>
                </a:solidFill>
              </a:rPr>
              <a:t>The </a:t>
            </a:r>
            <a:r>
              <a:rPr lang="fr-FR" b="1" dirty="0" err="1" smtClean="0">
                <a:solidFill>
                  <a:schemeClr val="bg1"/>
                </a:solidFill>
              </a:rPr>
              <a:t>Frontiers</a:t>
            </a:r>
            <a:r>
              <a:rPr lang="fr-FR" b="1" dirty="0" smtClean="0">
                <a:solidFill>
                  <a:schemeClr val="bg1"/>
                </a:solidFill>
              </a:rPr>
              <a:t> of PP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err="1">
                <a:solidFill>
                  <a:schemeClr val="bg1"/>
                </a:solidFill>
              </a:rPr>
              <a:t>W</a:t>
            </a:r>
            <a:r>
              <a:rPr lang="fr-FR" b="1" dirty="0" err="1" smtClean="0">
                <a:solidFill>
                  <a:schemeClr val="bg1"/>
                </a:solidFill>
              </a:rPr>
              <a:t>hat</a:t>
            </a:r>
            <a:r>
              <a:rPr lang="fr-FR" b="1" dirty="0" smtClean="0">
                <a:solidFill>
                  <a:schemeClr val="bg1"/>
                </a:solidFill>
              </a:rPr>
              <a:t> to do </a:t>
            </a:r>
            <a:r>
              <a:rPr lang="fr-FR" b="1" dirty="0" err="1">
                <a:solidFill>
                  <a:schemeClr val="bg1"/>
                </a:solidFill>
              </a:rPr>
              <a:t>N</a:t>
            </a:r>
            <a:r>
              <a:rPr lang="fr-FR" b="1" dirty="0" err="1" smtClean="0">
                <a:solidFill>
                  <a:schemeClr val="bg1"/>
                </a:solidFill>
              </a:rPr>
              <a:t>ext</a:t>
            </a:r>
            <a:r>
              <a:rPr lang="fr-FR" b="1" dirty="0" smtClean="0">
                <a:solidFill>
                  <a:schemeClr val="bg1"/>
                </a:solidFill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</a:rPr>
              <a:t>which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Strategy</a:t>
            </a:r>
            <a:endParaRPr lang="fr-FR" b="1" dirty="0">
              <a:solidFill>
                <a:schemeClr val="bg1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err="1" smtClean="0">
                <a:solidFill>
                  <a:schemeClr val="bg1"/>
                </a:solidFill>
              </a:rPr>
              <a:t>Next</a:t>
            </a:r>
            <a:r>
              <a:rPr lang="fr-FR" b="1" dirty="0" smtClean="0">
                <a:solidFill>
                  <a:schemeClr val="bg1"/>
                </a:solidFill>
              </a:rPr>
              <a:t> Accelerator </a:t>
            </a:r>
            <a:r>
              <a:rPr lang="fr-FR" b="1" dirty="0" err="1" smtClean="0">
                <a:solidFill>
                  <a:schemeClr val="bg1"/>
                </a:solidFill>
              </a:rPr>
              <a:t>Technology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bg1"/>
                </a:solidFill>
              </a:rPr>
              <a:t>C</a:t>
            </a:r>
            <a:r>
              <a:rPr lang="fr-FR" b="1" dirty="0" smtClean="0">
                <a:solidFill>
                  <a:schemeClr val="bg1"/>
                </a:solidFill>
              </a:rPr>
              <a:t>hallenges </a:t>
            </a:r>
            <a:r>
              <a:rPr lang="fr-FR" b="1" dirty="0">
                <a:solidFill>
                  <a:schemeClr val="bg1"/>
                </a:solidFill>
              </a:rPr>
              <a:t>for </a:t>
            </a:r>
            <a:r>
              <a:rPr lang="fr-FR" b="1" dirty="0" smtClean="0">
                <a:solidFill>
                  <a:schemeClr val="bg1"/>
                </a:solidFill>
              </a:rPr>
              <a:t>PP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fr-FR" b="1" dirty="0" smtClean="0">
                <a:solidFill>
                  <a:schemeClr val="bg1"/>
                </a:solidFill>
              </a:rPr>
              <a:t>Conclusion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04357" y="44056"/>
            <a:ext cx="1639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800" b="1" dirty="0" smtClean="0">
                <a:solidFill>
                  <a:schemeClr val="bg1"/>
                </a:solidFill>
              </a:rPr>
              <a:t>Roy Aleksan Corfu2013</a:t>
            </a:r>
          </a:p>
        </p:txBody>
      </p:sp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320924"/>
              </p:ext>
            </p:extLst>
          </p:nvPr>
        </p:nvGraphicFramePr>
        <p:xfrm>
          <a:off x="6008890" y="4788077"/>
          <a:ext cx="3118883" cy="2002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9" name="Acrobat Document" r:id="rId8" imgW="5400675" imgH="3466933" progId="AcroExch.Document.7">
                  <p:embed/>
                </p:oleObj>
              </mc:Choice>
              <mc:Fallback>
                <p:oleObj name="Acrobat Document" r:id="rId8" imgW="5400675" imgH="346693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08890" y="4788077"/>
                        <a:ext cx="3118883" cy="2002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10" y="4788077"/>
            <a:ext cx="2768154" cy="204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05462"/>
              </p:ext>
            </p:extLst>
          </p:nvPr>
        </p:nvGraphicFramePr>
        <p:xfrm>
          <a:off x="5868144" y="2253594"/>
          <a:ext cx="3287216" cy="246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" name="Acrobat Document" r:id="rId11" imgW="6857857" imgH="5143143" progId="AcroExch.Document.7">
                  <p:embed/>
                </p:oleObj>
              </mc:Choice>
              <mc:Fallback>
                <p:oleObj name="Acrobat Document" r:id="rId11" imgW="6857857" imgH="514314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68144" y="2253594"/>
                        <a:ext cx="3287216" cy="2465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 rot="18497794">
            <a:off x="3574036" y="5551336"/>
            <a:ext cx="13500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pitchFamily="18" charset="2"/>
              </a:rPr>
              <a:t>Q</a:t>
            </a:r>
            <a:r>
              <a:rPr lang="en-US" sz="2800" b="1" baseline="-2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13 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~ 9°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 rot="18497794">
            <a:off x="5063875" y="3721086"/>
            <a:ext cx="462673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No direct sign of New Physics in range  ~200 – 3000 </a:t>
            </a:r>
            <a:r>
              <a:rPr lang="en-US" sz="28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GeV</a:t>
            </a:r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depending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on type of NP 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2411760" y="2333939"/>
            <a:ext cx="3398687" cy="2127229"/>
            <a:chOff x="2337057" y="2381891"/>
            <a:chExt cx="3398687" cy="2127229"/>
          </a:xfrm>
        </p:grpSpPr>
        <p:sp>
          <p:nvSpPr>
            <p:cNvPr id="31" name="ZoneTexte 30">
              <a:hlinkClick r:id="rId7" action="ppaction://hlinksldjump"/>
            </p:cNvPr>
            <p:cNvSpPr txBox="1"/>
            <p:nvPr/>
          </p:nvSpPr>
          <p:spPr>
            <a:xfrm>
              <a:off x="2337057" y="2381891"/>
              <a:ext cx="3398687" cy="101566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Precision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Measurements</a:t>
              </a:r>
              <a:endParaRPr lang="fr-F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Very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High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Energy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Reach</a:t>
              </a:r>
              <a:endParaRPr lang="fr-FR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Intensity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n</a:t>
              </a:r>
              <a:r>
                <a:rPr lang="fr-FR" b="1" i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i="1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Beams</a:t>
              </a:r>
              <a:endParaRPr lang="fr-F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Flèche à angle droit 31"/>
            <p:cNvSpPr/>
            <p:nvPr/>
          </p:nvSpPr>
          <p:spPr>
            <a:xfrm>
              <a:off x="2663788" y="3573016"/>
              <a:ext cx="792088" cy="61206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lèche à angle droit 32"/>
            <p:cNvSpPr/>
            <p:nvPr/>
          </p:nvSpPr>
          <p:spPr>
            <a:xfrm flipH="1">
              <a:off x="4840455" y="3605648"/>
              <a:ext cx="792088" cy="612068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lèche vers le haut 33"/>
            <p:cNvSpPr/>
            <p:nvPr/>
          </p:nvSpPr>
          <p:spPr>
            <a:xfrm>
              <a:off x="4017711" y="3605648"/>
              <a:ext cx="280787" cy="90347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5" name="Picture 76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" y="4367699"/>
            <a:ext cx="2555527" cy="247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 rot="18497794">
            <a:off x="47694" y="5197447"/>
            <a:ext cx="35301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</a:t>
            </a:r>
            <a:r>
              <a:rPr lang="en-US" sz="2800" b="1" baseline="-25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</a:t>
            </a:r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Wingdings 3" pitchFamily="18" charset="2"/>
              </a:rPr>
              <a:t>’</a:t>
            </a:r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ymbol" pitchFamily="18" charset="2"/>
              </a:rPr>
              <a:t>mm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=(2.9 ±0.</a:t>
            </a:r>
            <a:r>
              <a:rPr lang="en-US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7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)10</a:t>
            </a:r>
            <a:r>
              <a:rPr lang="en-US" sz="2800" b="1" baseline="30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-9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-45306" y="0"/>
            <a:ext cx="2429800" cy="4191021"/>
            <a:chOff x="-60020" y="50419"/>
            <a:chExt cx="2429800" cy="4191021"/>
          </a:xfrm>
        </p:grpSpPr>
        <p:pic>
          <p:nvPicPr>
            <p:cNvPr id="38" name="Picture 19" descr="HZZ4l_CMS_animated.gi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57764"/>
              <a:ext cx="2309760" cy="1783676"/>
            </a:xfrm>
            <a:prstGeom prst="rect">
              <a:avLst/>
            </a:prstGeom>
          </p:spPr>
        </p:pic>
        <p:pic>
          <p:nvPicPr>
            <p:cNvPr id="39" name="Picture 17" descr="HZZ4l_ATLAS_animated_orginal.gif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020" y="50419"/>
              <a:ext cx="2429800" cy="2356539"/>
            </a:xfrm>
            <a:prstGeom prst="rect">
              <a:avLst/>
            </a:prstGeom>
          </p:spPr>
        </p:pic>
      </p:grpSp>
      <p:sp>
        <p:nvSpPr>
          <p:cNvPr id="40" name="Rectangle 39"/>
          <p:cNvSpPr/>
          <p:nvPr/>
        </p:nvSpPr>
        <p:spPr>
          <a:xfrm rot="18497794">
            <a:off x="-513204" y="1930012"/>
            <a:ext cx="33361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</a:t>
            </a:r>
            <a:r>
              <a:rPr lang="en-US" sz="2800" b="1" baseline="-2500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</a:t>
            </a:r>
            <a:r>
              <a:rPr lang="en-US" sz="2800" b="1" baseline="-2500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~ </a:t>
            </a:r>
            <a:r>
              <a:rPr lang="en-US" sz="2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125.6</a:t>
            </a:r>
            <a:r>
              <a:rPr lang="en-US" sz="2800" b="1" dirty="0" smtClean="0"/>
              <a:t> </a:t>
            </a:r>
            <a:r>
              <a:rPr lang="en-US" sz="2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± 0.4</a:t>
            </a:r>
            <a:r>
              <a:rPr lang="en-US" sz="2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GeV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7658"/>
            <a:ext cx="9036496" cy="64903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at Z pole and WW and top thresholds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930" y="3522013"/>
            <a:ext cx="4782485" cy="333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7" y="662808"/>
            <a:ext cx="7044226" cy="21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45" y="656692"/>
            <a:ext cx="1738839" cy="219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J:\MyDocs\zline_aleph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3099631"/>
            <a:ext cx="1691217" cy="137348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/>
          <a:srcRect l="3360" t="3874"/>
          <a:stretch>
            <a:fillRect/>
          </a:stretch>
        </p:blipFill>
        <p:spPr bwMode="auto">
          <a:xfrm>
            <a:off x="122482" y="3057907"/>
            <a:ext cx="1385669" cy="142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ZoneTexte 1"/>
          <p:cNvSpPr txBox="1"/>
          <p:nvPr/>
        </p:nvSpPr>
        <p:spPr>
          <a:xfrm>
            <a:off x="3987589" y="2848246"/>
            <a:ext cx="4889737" cy="1015663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Indirect </a:t>
            </a:r>
            <a:r>
              <a:rPr lang="fr-FR" b="1" dirty="0" err="1" smtClean="0"/>
              <a:t>m</a:t>
            </a:r>
            <a:r>
              <a:rPr lang="fr-FR" b="1" baseline="-25000" dirty="0" err="1" smtClean="0"/>
              <a:t>H</a:t>
            </a:r>
            <a:r>
              <a:rPr lang="fr-FR" b="1" dirty="0" smtClean="0"/>
              <a:t> </a:t>
            </a:r>
            <a:r>
              <a:rPr lang="fr-FR" b="1" dirty="0" err="1" smtClean="0"/>
              <a:t>measurement</a:t>
            </a:r>
            <a:r>
              <a:rPr lang="fr-FR" b="1" dirty="0" smtClean="0"/>
              <a:t> </a:t>
            </a:r>
            <a:r>
              <a:rPr lang="fr-FR" b="1" dirty="0" err="1" smtClean="0"/>
              <a:t>error</a:t>
            </a:r>
            <a:endParaRPr lang="fr-FR" b="1" dirty="0" smtClean="0"/>
          </a:p>
          <a:p>
            <a:r>
              <a:rPr lang="fr-FR" b="1" dirty="0" smtClean="0"/>
              <a:t>TLEP + </a:t>
            </a:r>
            <a:r>
              <a:rPr lang="fr-FR" b="1" dirty="0" err="1" smtClean="0"/>
              <a:t>matching</a:t>
            </a:r>
            <a:r>
              <a:rPr lang="fr-FR" b="1" dirty="0" smtClean="0"/>
              <a:t> </a:t>
            </a:r>
            <a:r>
              <a:rPr lang="fr-FR" b="1" dirty="0" err="1" smtClean="0"/>
              <a:t>theory</a:t>
            </a:r>
            <a:r>
              <a:rPr lang="fr-FR" b="1" dirty="0" smtClean="0"/>
              <a:t> </a:t>
            </a:r>
            <a:r>
              <a:rPr lang="fr-FR" b="1" dirty="0" smtClean="0">
                <a:latin typeface="Wingdings 3" panose="05040102010807070707" pitchFamily="18" charset="2"/>
              </a:rPr>
              <a:t>a</a:t>
            </a:r>
            <a:r>
              <a:rPr lang="fr-FR" b="1" dirty="0" smtClean="0"/>
              <a:t> </a:t>
            </a:r>
            <a:r>
              <a:rPr lang="fr-FR" b="1" dirty="0" err="1" smtClean="0">
                <a:latin typeface="Symbol" panose="05050102010706020507" pitchFamily="18" charset="2"/>
              </a:rPr>
              <a:t>d</a:t>
            </a:r>
            <a:r>
              <a:rPr lang="fr-FR" b="1" dirty="0" err="1" smtClean="0"/>
              <a:t>m</a:t>
            </a:r>
            <a:r>
              <a:rPr lang="fr-FR" b="1" baseline="-25000" dirty="0" err="1" smtClean="0"/>
              <a:t>H</a:t>
            </a:r>
            <a:r>
              <a:rPr lang="fr-FR" b="1" baseline="-25000" dirty="0" smtClean="0"/>
              <a:t> </a:t>
            </a:r>
            <a:r>
              <a:rPr lang="en-US" b="1" dirty="0" smtClean="0">
                <a:solidFill>
                  <a:srgbClr val="000000"/>
                </a:solidFill>
              </a:rPr>
              <a:t>± </a:t>
            </a:r>
            <a:r>
              <a:rPr lang="fr-FR" b="1" dirty="0" smtClean="0">
                <a:solidFill>
                  <a:srgbClr val="000000"/>
                </a:solidFill>
              </a:rPr>
              <a:t>1.4 </a:t>
            </a:r>
            <a:r>
              <a:rPr lang="fr-FR" b="1" dirty="0" err="1" smtClean="0">
                <a:solidFill>
                  <a:srgbClr val="000000"/>
                </a:solidFill>
              </a:rPr>
              <a:t>GeV</a:t>
            </a:r>
            <a:endParaRPr lang="fr-FR" b="1" dirty="0" smtClean="0"/>
          </a:p>
          <a:p>
            <a:r>
              <a:rPr lang="fr-FR" b="1" dirty="0" smtClean="0"/>
              <a:t>TLEP + </a:t>
            </a:r>
            <a:r>
              <a:rPr lang="fr-FR" b="1" dirty="0" err="1" smtClean="0"/>
              <a:t>present</a:t>
            </a:r>
            <a:r>
              <a:rPr lang="fr-FR" b="1" dirty="0" smtClean="0"/>
              <a:t> </a:t>
            </a:r>
            <a:r>
              <a:rPr lang="fr-FR" b="1" dirty="0" err="1" smtClean="0"/>
              <a:t>theory</a:t>
            </a:r>
            <a:r>
              <a:rPr lang="fr-FR" b="1" dirty="0" smtClean="0"/>
              <a:t> </a:t>
            </a:r>
            <a:r>
              <a:rPr lang="fr-FR" b="1" dirty="0" smtClean="0">
                <a:latin typeface="Wingdings 3" panose="05040102010807070707" pitchFamily="18" charset="2"/>
              </a:rPr>
              <a:t>a</a:t>
            </a:r>
            <a:r>
              <a:rPr lang="fr-FR" b="1" dirty="0" smtClean="0"/>
              <a:t> </a:t>
            </a:r>
            <a:r>
              <a:rPr lang="fr-FR" b="1" dirty="0" err="1" smtClean="0">
                <a:latin typeface="Symbol" panose="05050102010706020507" pitchFamily="18" charset="2"/>
              </a:rPr>
              <a:t>d</a:t>
            </a:r>
            <a:r>
              <a:rPr lang="fr-FR" b="1" dirty="0" err="1" smtClean="0"/>
              <a:t>m</a:t>
            </a:r>
            <a:r>
              <a:rPr lang="fr-FR" b="1" baseline="-25000" dirty="0" err="1" smtClean="0"/>
              <a:t>H</a:t>
            </a:r>
            <a:r>
              <a:rPr lang="fr-FR" b="1" baseline="-25000" dirty="0" smtClean="0"/>
              <a:t> </a:t>
            </a:r>
            <a:r>
              <a:rPr lang="en-US" b="1" dirty="0">
                <a:solidFill>
                  <a:srgbClr val="000000"/>
                </a:solidFill>
              </a:rPr>
              <a:t>± </a:t>
            </a:r>
            <a:r>
              <a:rPr lang="fr-FR" b="1" dirty="0" smtClean="0">
                <a:solidFill>
                  <a:srgbClr val="000000"/>
                </a:solidFill>
              </a:rPr>
              <a:t>11 </a:t>
            </a:r>
            <a:r>
              <a:rPr lang="fr-FR" b="1" dirty="0" err="1" smtClean="0">
                <a:solidFill>
                  <a:srgbClr val="000000"/>
                </a:solidFill>
              </a:rPr>
              <a:t>GeV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22482" y="4869160"/>
            <a:ext cx="3276364" cy="163121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</a:t>
            </a:r>
            <a:r>
              <a:rPr lang="fr-FR" b="1" baseline="-25000" dirty="0" err="1" smtClean="0"/>
              <a:t>beam</a:t>
            </a:r>
            <a:r>
              <a:rPr lang="fr-FR" b="1" dirty="0" smtClean="0"/>
              <a:t> calibration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resonant</a:t>
            </a:r>
            <a:r>
              <a:rPr lang="fr-FR" b="1" dirty="0" smtClean="0"/>
              <a:t> </a:t>
            </a:r>
            <a:r>
              <a:rPr lang="fr-FR" b="1" dirty="0" err="1" smtClean="0"/>
              <a:t>depolarization</a:t>
            </a:r>
            <a:r>
              <a:rPr lang="fr-FR" b="1" dirty="0" smtClean="0"/>
              <a:t> unique to </a:t>
            </a:r>
            <a:r>
              <a:rPr lang="fr-FR" b="1" dirty="0" err="1" smtClean="0"/>
              <a:t>circular</a:t>
            </a:r>
            <a:r>
              <a:rPr lang="fr-FR" b="1" dirty="0" smtClean="0"/>
              <a:t> </a:t>
            </a:r>
            <a:r>
              <a:rPr lang="fr-FR" b="1" dirty="0" err="1" smtClean="0"/>
              <a:t>collider</a:t>
            </a:r>
            <a:endParaRPr lang="fr-FR" b="1" dirty="0" smtClean="0"/>
          </a:p>
          <a:p>
            <a:r>
              <a:rPr lang="fr-FR" b="1" dirty="0" smtClean="0">
                <a:latin typeface="Wingdings 3" panose="05040102010807070707" pitchFamily="18" charset="2"/>
              </a:rPr>
              <a:t>a</a:t>
            </a:r>
            <a:r>
              <a:rPr lang="fr-FR" b="1" dirty="0" smtClean="0">
                <a:latin typeface="Symbol" panose="05050102010706020507" pitchFamily="18" charset="2"/>
              </a:rPr>
              <a:t> </a:t>
            </a:r>
            <a:r>
              <a:rPr lang="fr-FR" b="1" dirty="0" err="1" smtClean="0">
                <a:latin typeface="Symbol" panose="05050102010706020507" pitchFamily="18" charset="2"/>
              </a:rPr>
              <a:t>d</a:t>
            </a:r>
            <a:r>
              <a:rPr lang="fr-FR" b="1" dirty="0" err="1" smtClean="0"/>
              <a:t>E</a:t>
            </a:r>
            <a:r>
              <a:rPr lang="fr-FR" b="1" baseline="-25000" dirty="0" err="1" smtClean="0"/>
              <a:t>beam</a:t>
            </a:r>
            <a:r>
              <a:rPr lang="fr-FR" b="1" dirty="0" smtClean="0"/>
              <a:t> &lt; 0.1 MeV </a:t>
            </a:r>
            <a:r>
              <a:rPr lang="fr-FR" b="1" dirty="0" err="1" smtClean="0"/>
              <a:t>should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possible @TLEP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4721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849" y="4125630"/>
            <a:ext cx="4146866" cy="272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7658"/>
            <a:ext cx="9036496" cy="64903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at Z pole and WW and top thresholds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9" y="805180"/>
            <a:ext cx="5565787" cy="600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8150284" y="5086373"/>
            <a:ext cx="99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000000"/>
                </a:solidFill>
              </a:rPr>
              <a:t>Actual</a:t>
            </a:r>
            <a:r>
              <a:rPr lang="fr-FR" b="1" dirty="0" smtClean="0">
                <a:solidFill>
                  <a:srgbClr val="000000"/>
                </a:solidFill>
              </a:rPr>
              <a:t> M</a:t>
            </a:r>
            <a:r>
              <a:rPr lang="fr-FR" b="1" baseline="-25000" dirty="0" smtClean="0">
                <a:solidFill>
                  <a:srgbClr val="000000"/>
                </a:solidFill>
              </a:rPr>
              <a:t>H</a:t>
            </a:r>
            <a:endParaRPr lang="fr-FR" b="1" baseline="-25000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55776" y="252890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0000"/>
                </a:solidFill>
              </a:rPr>
              <a:t>(HL-LHC)</a:t>
            </a:r>
            <a:endParaRPr lang="fr-FR" sz="1600" b="1" dirty="0">
              <a:solidFill>
                <a:srgbClr val="000000"/>
              </a:solidFill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1337979" y="805180"/>
            <a:ext cx="7897133" cy="5696714"/>
            <a:chOff x="1337979" y="805180"/>
            <a:chExt cx="7897133" cy="5696714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9299" y="805180"/>
              <a:ext cx="3090664" cy="2095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Connecteur droit 12"/>
            <p:cNvCxnSpPr/>
            <p:nvPr/>
          </p:nvCxnSpPr>
          <p:spPr>
            <a:xfrm>
              <a:off x="8352420" y="4123692"/>
              <a:ext cx="0" cy="23782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e 19"/>
            <p:cNvGrpSpPr/>
            <p:nvPr/>
          </p:nvGrpSpPr>
          <p:grpSpPr>
            <a:xfrm>
              <a:off x="1337979" y="1771854"/>
              <a:ext cx="7897133" cy="4717486"/>
              <a:chOff x="1337979" y="1771854"/>
              <a:chExt cx="7897133" cy="4717486"/>
            </a:xfrm>
          </p:grpSpPr>
          <p:sp>
            <p:nvSpPr>
              <p:cNvPr id="32" name="Ellipse 31"/>
              <p:cNvSpPr/>
              <p:nvPr/>
            </p:nvSpPr>
            <p:spPr>
              <a:xfrm flipH="1" flipV="1">
                <a:off x="1337979" y="3226283"/>
                <a:ext cx="45719" cy="54851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e 6"/>
              <p:cNvGrpSpPr/>
              <p:nvPr/>
            </p:nvGrpSpPr>
            <p:grpSpPr>
              <a:xfrm>
                <a:off x="1735119" y="1771854"/>
                <a:ext cx="7499993" cy="4717486"/>
                <a:chOff x="1737951" y="105471"/>
                <a:chExt cx="7499993" cy="4717486"/>
              </a:xfrm>
            </p:grpSpPr>
            <p:grpSp>
              <p:nvGrpSpPr>
                <p:cNvPr id="14" name="Groupe 13"/>
                <p:cNvGrpSpPr/>
                <p:nvPr/>
              </p:nvGrpSpPr>
              <p:grpSpPr>
                <a:xfrm>
                  <a:off x="1737951" y="105471"/>
                  <a:ext cx="7499993" cy="4717486"/>
                  <a:chOff x="1737951" y="124937"/>
                  <a:chExt cx="7499993" cy="4717486"/>
                </a:xfrm>
              </p:grpSpPr>
              <p:sp>
                <p:nvSpPr>
                  <p:cNvPr id="17" name="ZoneTexte 16"/>
                  <p:cNvSpPr txBox="1"/>
                  <p:nvPr/>
                </p:nvSpPr>
                <p:spPr>
                  <a:xfrm>
                    <a:off x="1737951" y="1468999"/>
                    <a:ext cx="928333" cy="400110"/>
                  </a:xfrm>
                  <a:prstGeom prst="rect">
                    <a:avLst/>
                  </a:prstGeom>
                  <a:solidFill>
                    <a:srgbClr val="002060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b="1" dirty="0" smtClean="0">
                        <a:solidFill>
                          <a:srgbClr val="FFFFFF"/>
                        </a:solidFill>
                      </a:rPr>
                      <a:t>TLEP</a:t>
                    </a:r>
                    <a:endParaRPr lang="fr-FR" b="1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9" name="Arc 18"/>
                  <p:cNvSpPr/>
                  <p:nvPr/>
                </p:nvSpPr>
                <p:spPr>
                  <a:xfrm rot="5400000">
                    <a:off x="4558019" y="2371166"/>
                    <a:ext cx="4717486" cy="225027"/>
                  </a:xfrm>
                  <a:prstGeom prst="arc">
                    <a:avLst>
                      <a:gd name="adj1" fmla="val 16200000"/>
                      <a:gd name="adj2" fmla="val 5640575"/>
                    </a:avLst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3" name="ZoneTexte 22"/>
                  <p:cNvSpPr txBox="1"/>
                  <p:nvPr/>
                </p:nvSpPr>
                <p:spPr>
                  <a:xfrm>
                    <a:off x="5496983" y="1563154"/>
                    <a:ext cx="3740961" cy="830997"/>
                  </a:xfrm>
                  <a:prstGeom prst="rect">
                    <a:avLst/>
                  </a:prstGeom>
                  <a:solidFill>
                    <a:srgbClr val="FFC000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2400" b="1" dirty="0" err="1" smtClean="0">
                        <a:solidFill>
                          <a:srgbClr val="000000"/>
                        </a:solidFill>
                      </a:rPr>
                      <a:t>Indirect:M</a:t>
                    </a:r>
                    <a:r>
                      <a:rPr lang="fr-FR" sz="2400" b="1" baseline="-25000" dirty="0" err="1" smtClean="0">
                        <a:solidFill>
                          <a:srgbClr val="000000"/>
                        </a:solidFill>
                      </a:rPr>
                      <a:t>H</a:t>
                    </a:r>
                    <a:r>
                      <a:rPr lang="fr-FR" sz="2400" b="1" dirty="0" smtClean="0">
                        <a:solidFill>
                          <a:srgbClr val="000000"/>
                        </a:solidFill>
                      </a:rPr>
                      <a:t>=94.0 </a:t>
                    </a:r>
                    <a:r>
                      <a:rPr lang="en-US" sz="2400" b="1" dirty="0">
                        <a:solidFill>
                          <a:srgbClr val="000000"/>
                        </a:solidFill>
                      </a:rPr>
                      <a:t>± </a:t>
                    </a:r>
                    <a:r>
                      <a:rPr lang="fr-FR" sz="2400" b="1" dirty="0" smtClean="0">
                        <a:solidFill>
                          <a:srgbClr val="000000"/>
                        </a:solidFill>
                      </a:rPr>
                      <a:t>1.4</a:t>
                    </a:r>
                  </a:p>
                  <a:p>
                    <a:r>
                      <a:rPr lang="fr-FR" sz="2400" b="1" dirty="0" smtClean="0">
                        <a:solidFill>
                          <a:srgbClr val="000000"/>
                        </a:solidFill>
                      </a:rPr>
                      <a:t>Direct: M</a:t>
                    </a:r>
                    <a:r>
                      <a:rPr lang="fr-FR" sz="2400" b="1" baseline="-25000" dirty="0" smtClean="0">
                        <a:solidFill>
                          <a:srgbClr val="000000"/>
                        </a:solidFill>
                      </a:rPr>
                      <a:t>H</a:t>
                    </a:r>
                    <a:r>
                      <a:rPr lang="fr-FR" sz="2400" b="1" dirty="0" smtClean="0">
                        <a:solidFill>
                          <a:srgbClr val="000000"/>
                        </a:solidFill>
                      </a:rPr>
                      <a:t>=125.500 </a:t>
                    </a:r>
                    <a:r>
                      <a:rPr lang="en-US" sz="2400" b="1" dirty="0" smtClean="0">
                        <a:solidFill>
                          <a:srgbClr val="000000"/>
                        </a:solidFill>
                      </a:rPr>
                      <a:t>±0.007</a:t>
                    </a:r>
                    <a:endParaRPr lang="fr-FR" sz="2400" b="1" dirty="0">
                      <a:solidFill>
                        <a:srgbClr val="000000"/>
                      </a:solidFill>
                    </a:endParaRPr>
                  </a:p>
                </p:txBody>
              </p:sp>
              <p:cxnSp>
                <p:nvCxnSpPr>
                  <p:cNvPr id="29" name="Connecteur droit avec flèche 28"/>
                  <p:cNvCxnSpPr>
                    <a:stCxn id="2" idx="3"/>
                  </p:cNvCxnSpPr>
                  <p:nvPr/>
                </p:nvCxnSpPr>
                <p:spPr>
                  <a:xfrm flipH="1">
                    <a:off x="6979384" y="1991680"/>
                    <a:ext cx="1211441" cy="775682"/>
                  </a:xfrm>
                  <a:prstGeom prst="straightConnector1">
                    <a:avLst/>
                  </a:prstGeom>
                  <a:ln w="38100">
                    <a:solidFill>
                      <a:srgbClr val="00206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Connecteur droit avec flèche 27"/>
                  <p:cNvCxnSpPr>
                    <a:stCxn id="17" idx="3"/>
                  </p:cNvCxnSpPr>
                  <p:nvPr/>
                </p:nvCxnSpPr>
                <p:spPr>
                  <a:xfrm flipV="1">
                    <a:off x="2666284" y="206045"/>
                    <a:ext cx="4572844" cy="1463009"/>
                  </a:xfrm>
                  <a:prstGeom prst="straightConnector1">
                    <a:avLst/>
                  </a:prstGeom>
                  <a:ln w="38100">
                    <a:solidFill>
                      <a:srgbClr val="00206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Connecteur droit avec flèche 17"/>
                <p:cNvCxnSpPr/>
                <p:nvPr/>
              </p:nvCxnSpPr>
              <p:spPr>
                <a:xfrm>
                  <a:off x="2081595" y="1849643"/>
                  <a:ext cx="954026" cy="826245"/>
                </a:xfrm>
                <a:prstGeom prst="straightConnector1">
                  <a:avLst/>
                </a:prstGeom>
                <a:ln w="38100">
                  <a:solidFill>
                    <a:srgbClr val="00206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" name="ZoneTexte 3"/>
              <p:cNvSpPr txBox="1"/>
              <p:nvPr/>
            </p:nvSpPr>
            <p:spPr>
              <a:xfrm>
                <a:off x="2915816" y="3545140"/>
                <a:ext cx="396262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6600" dirty="0" smtClean="0"/>
                  <a:t>.</a:t>
                </a:r>
                <a:endParaRPr lang="fr-FR" sz="6600" dirty="0"/>
              </a:p>
            </p:txBody>
          </p:sp>
        </p:grpSp>
        <p:sp>
          <p:nvSpPr>
            <p:cNvPr id="2" name="Ellipse 1"/>
            <p:cNvSpPr/>
            <p:nvPr/>
          </p:nvSpPr>
          <p:spPr>
            <a:xfrm>
              <a:off x="8100392" y="3181444"/>
              <a:ext cx="598180" cy="53558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70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472133" y="-30974"/>
            <a:ext cx="6084676" cy="5162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at Z-pole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821903"/>
            <a:ext cx="8787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-Z production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984724"/>
              </p:ext>
            </p:extLst>
          </p:nvPr>
        </p:nvGraphicFramePr>
        <p:xfrm>
          <a:off x="125663" y="1611248"/>
          <a:ext cx="8802821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033"/>
                <a:gridCol w="2016224"/>
                <a:gridCol w="5076564"/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2000" dirty="0" err="1" smtClean="0">
                          <a:solidFill>
                            <a:schemeClr val="tx1"/>
                          </a:solidFill>
                        </a:rPr>
                        <a:t>Channels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chemeClr val="tx1"/>
                          </a:solidFill>
                        </a:rPr>
                        <a:t>Production/</a:t>
                      </a:r>
                      <a:r>
                        <a:rPr lang="fr-FR" sz="2000" dirty="0" err="1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dirty="0" err="1" smtClean="0">
                          <a:solidFill>
                            <a:schemeClr val="tx1"/>
                          </a:solidFill>
                        </a:rPr>
                        <a:t>Physics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fr-FR" sz="2000" b="1" baseline="3000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+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fr-FR" sz="2000" b="1" baseline="30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</a:rPr>
                        <a:t> 10</a:t>
                      </a:r>
                      <a:r>
                        <a:rPr lang="fr-FR" sz="2000" b="1" baseline="30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</a:rPr>
                        <a:t> pairs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Rare 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</a:rPr>
                        <a:t>decays</a:t>
                      </a: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, conservation 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</a:rPr>
                        <a:t>laws</a:t>
                      </a: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c</a:t>
                      </a:r>
                      <a:r>
                        <a:rPr lang="fr-FR" sz="2000" b="1" baseline="0" dirty="0" smtClean="0"/>
                        <a:t> or </a:t>
                      </a:r>
                      <a:r>
                        <a:rPr lang="fr-FR" sz="2000" b="1" dirty="0" smtClean="0"/>
                        <a:t>b  quarks</a:t>
                      </a:r>
                      <a:endParaRPr lang="fr-FR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&gt; 2 10</a:t>
                      </a:r>
                      <a:r>
                        <a:rPr lang="fr-FR" sz="2000" b="1" baseline="30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fr-FR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/>
                        <a:t>CP violation, rare </a:t>
                      </a:r>
                      <a:r>
                        <a:rPr lang="fr-FR" sz="2000" b="1" dirty="0" err="1" smtClean="0"/>
                        <a:t>decays</a:t>
                      </a:r>
                      <a:r>
                        <a:rPr lang="fr-FR" sz="2000" b="1" dirty="0" smtClean="0"/>
                        <a:t>…</a:t>
                      </a:r>
                      <a:endParaRPr lang="fr-FR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000" b="1" dirty="0" err="1" smtClean="0"/>
                        <a:t>e.g</a:t>
                      </a:r>
                      <a:r>
                        <a:rPr lang="fr-FR" sz="2000" b="1" baseline="0" dirty="0" smtClean="0"/>
                        <a:t>. &gt; 3 10</a:t>
                      </a:r>
                      <a:r>
                        <a:rPr lang="fr-FR" sz="2000" b="1" baseline="30000" dirty="0" smtClean="0"/>
                        <a:t>10</a:t>
                      </a:r>
                      <a:r>
                        <a:rPr lang="fr-FR" sz="2000" b="1" baseline="0" dirty="0" smtClean="0"/>
                        <a:t> B</a:t>
                      </a:r>
                      <a:r>
                        <a:rPr lang="fr-FR" sz="2000" b="1" baseline="-25000" dirty="0" smtClean="0"/>
                        <a:t>s</a:t>
                      </a:r>
                      <a:endParaRPr lang="fr-FR" sz="20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/>
                        <a:t>Large B</a:t>
                      </a:r>
                      <a:r>
                        <a:rPr lang="fr-FR" sz="2000" b="1" baseline="-25000" dirty="0" smtClean="0"/>
                        <a:t>s</a:t>
                      </a:r>
                      <a:r>
                        <a:rPr lang="fr-FR" sz="2000" b="1" dirty="0" smtClean="0"/>
                        <a:t> </a:t>
                      </a:r>
                      <a:r>
                        <a:rPr lang="fr-FR" sz="2000" b="1" dirty="0" err="1" smtClean="0"/>
                        <a:t>sample</a:t>
                      </a:r>
                      <a:r>
                        <a:rPr lang="fr-FR" sz="2000" b="1" dirty="0" smtClean="0"/>
                        <a:t> </a:t>
                      </a:r>
                      <a:r>
                        <a:rPr lang="fr-FR" sz="2000" b="1" dirty="0" err="1" smtClean="0"/>
                        <a:t>with</a:t>
                      </a:r>
                      <a:r>
                        <a:rPr lang="fr-FR" sz="2000" b="1" baseline="0" dirty="0" smtClean="0"/>
                        <a:t> clean </a:t>
                      </a:r>
                      <a:r>
                        <a:rPr lang="fr-FR" sz="2000" b="1" baseline="0" dirty="0" err="1" smtClean="0"/>
                        <a:t>environment</a:t>
                      </a:r>
                      <a:endParaRPr lang="fr-FR" sz="20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err="1" smtClean="0"/>
                        <a:t>within</a:t>
                      </a:r>
                      <a:r>
                        <a:rPr lang="fr-FR" sz="2000" b="1" baseline="0" dirty="0" smtClean="0"/>
                        <a:t> SM, </a:t>
                      </a:r>
                      <a:r>
                        <a:rPr lang="fr-FR" sz="2000" b="1" dirty="0" smtClean="0"/>
                        <a:t>&gt; 1000 B</a:t>
                      </a:r>
                      <a:r>
                        <a:rPr lang="fr-FR" sz="2000" b="1" baseline="-25000" dirty="0" smtClean="0"/>
                        <a:t>s</a:t>
                      </a:r>
                      <a:r>
                        <a:rPr lang="fr-FR" sz="2000" b="1" dirty="0" smtClean="0"/>
                        <a:t> </a:t>
                      </a:r>
                      <a:r>
                        <a:rPr lang="fr-FR" sz="2000" b="1" dirty="0" smtClean="0">
                          <a:latin typeface="Wingdings 3" panose="05040102010807070707" pitchFamily="18" charset="2"/>
                        </a:rPr>
                        <a:t>g</a:t>
                      </a:r>
                      <a:r>
                        <a:rPr lang="fr-FR" sz="2000" b="1" baseline="0" dirty="0" smtClean="0">
                          <a:latin typeface="+mj-lt"/>
                        </a:rPr>
                        <a:t> 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fr-FR" sz="2000" b="1" baseline="30000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+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fr-FR" sz="2000" b="1" baseline="3000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2000" b="1" baseline="0" dirty="0" smtClean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fr-FR" sz="2000" b="1" baseline="0" dirty="0" err="1" smtClean="0">
                          <a:solidFill>
                            <a:schemeClr val="dk1"/>
                          </a:solidFill>
                        </a:rPr>
                        <a:t>detected</a:t>
                      </a:r>
                      <a:endParaRPr lang="fr-FR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4859669"/>
            <a:ext cx="2500089" cy="83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4910733"/>
            <a:ext cx="2516999" cy="86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7" y="5872001"/>
            <a:ext cx="2500087" cy="8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235468" y="4314434"/>
            <a:ext cx="569387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SM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3419872" y="3629105"/>
            <a:ext cx="5518562" cy="46166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Complement</a:t>
            </a:r>
            <a:r>
              <a:rPr lang="fr-FR" sz="2400" b="1" dirty="0" smtClean="0"/>
              <a:t> to </a:t>
            </a:r>
            <a:r>
              <a:rPr lang="fr-FR" sz="2400" b="1" dirty="0"/>
              <a:t>B</a:t>
            </a:r>
            <a:r>
              <a:rPr lang="fr-FR" sz="2400" b="1" baseline="-25000" dirty="0"/>
              <a:t>s</a:t>
            </a:r>
            <a:r>
              <a:rPr lang="fr-FR" sz="2400" b="1" dirty="0"/>
              <a:t> </a:t>
            </a:r>
            <a:r>
              <a:rPr lang="fr-FR" sz="2400" b="1" dirty="0">
                <a:latin typeface="Wingdings 3" panose="05040102010807070707" pitchFamily="18" charset="2"/>
              </a:rPr>
              <a:t>g</a:t>
            </a:r>
            <a:r>
              <a:rPr lang="fr-FR" sz="2400" b="1" dirty="0"/>
              <a:t> </a:t>
            </a:r>
            <a:r>
              <a:rPr lang="fr-FR" sz="2400" b="1" dirty="0" err="1">
                <a:latin typeface="Symbol" panose="05050102010706020507" pitchFamily="18" charset="2"/>
              </a:rPr>
              <a:t>m</a:t>
            </a:r>
            <a:r>
              <a:rPr lang="fr-FR" sz="2400" b="1" baseline="30000" dirty="0" err="1" smtClean="0">
                <a:latin typeface="Symbol" panose="05050102010706020507" pitchFamily="18" charset="2"/>
              </a:rPr>
              <a:t>+</a:t>
            </a:r>
            <a:r>
              <a:rPr lang="fr-FR" sz="2400" b="1" dirty="0" err="1" smtClean="0">
                <a:latin typeface="Symbol" panose="05050102010706020507" pitchFamily="18" charset="2"/>
              </a:rPr>
              <a:t>m</a:t>
            </a:r>
            <a:r>
              <a:rPr lang="fr-FR" sz="2400" b="1" baseline="30000" dirty="0" smtClean="0">
                <a:latin typeface="Symbol" panose="05050102010706020507" pitchFamily="18" charset="2"/>
              </a:rPr>
              <a:t>-</a:t>
            </a:r>
            <a:r>
              <a:rPr lang="fr-FR" sz="2400" b="1" dirty="0" smtClean="0"/>
              <a:t>  for NP </a:t>
            </a:r>
            <a:r>
              <a:rPr lang="fr-FR" sz="2400" b="1" dirty="0" err="1" smtClean="0"/>
              <a:t>search</a:t>
            </a:r>
            <a:endParaRPr lang="fr-FR" sz="2400" b="1" dirty="0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7" y="5833030"/>
            <a:ext cx="2516999" cy="84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4175956" y="4337605"/>
            <a:ext cx="2377574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Example</a:t>
            </a:r>
            <a:r>
              <a:rPr lang="fr-FR" b="1" dirty="0" smtClean="0"/>
              <a:t> of non-SM</a:t>
            </a:r>
            <a:endParaRPr lang="fr-FR" b="1" dirty="0"/>
          </a:p>
        </p:txBody>
      </p:sp>
      <p:sp>
        <p:nvSpPr>
          <p:cNvPr id="7" name="Flèche droite 6"/>
          <p:cNvSpPr/>
          <p:nvPr/>
        </p:nvSpPr>
        <p:spPr>
          <a:xfrm>
            <a:off x="3147653" y="5481228"/>
            <a:ext cx="812279" cy="54006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095730" y="5189563"/>
            <a:ext cx="184270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… or any NP loop process favoring 3</a:t>
            </a:r>
            <a:r>
              <a:rPr lang="en-US" b="1" baseline="30000" dirty="0" smtClean="0"/>
              <a:t>rd</a:t>
            </a:r>
            <a:r>
              <a:rPr lang="en-US" b="1" dirty="0" smtClean="0"/>
              <a:t>  generation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29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340944"/>
              </p:ext>
            </p:extLst>
          </p:nvPr>
        </p:nvGraphicFramePr>
        <p:xfrm>
          <a:off x="9935" y="609259"/>
          <a:ext cx="3876452" cy="6188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248"/>
                <a:gridCol w="1148050"/>
                <a:gridCol w="1113154"/>
              </a:tblGrid>
              <a:tr h="828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Accelerator </a:t>
                      </a:r>
                      <a:r>
                        <a:rPr lang="en-US" sz="1600" dirty="0" smtClean="0">
                          <a:effectLst/>
                          <a:sym typeface="Wingdings"/>
                        </a:rPr>
                        <a:t> </a:t>
                      </a:r>
                      <a:r>
                        <a:rPr lang="en-US" sz="1600" dirty="0" smtClean="0">
                          <a:effectLst/>
                        </a:rPr>
                        <a:t>Physical </a:t>
                      </a:r>
                      <a:r>
                        <a:rPr lang="en-US" sz="1600" dirty="0">
                          <a:effectLst/>
                        </a:rPr>
                        <a:t>quantity  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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LHC 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300fb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 /</a:t>
                      </a:r>
                      <a:r>
                        <a:rPr lang="en-US" sz="1600" dirty="0" err="1">
                          <a:effectLst/>
                        </a:rPr>
                        <a:t>exp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HL-LHC 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3000fb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 /</a:t>
                      </a:r>
                      <a:r>
                        <a:rPr lang="en-US" sz="1600" dirty="0" err="1">
                          <a:effectLst/>
                        </a:rPr>
                        <a:t>exp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Approx. date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2021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2030-35?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501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92760" algn="ctr"/>
                        </a:tabLs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H	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1.7 x 10</a:t>
                      </a:r>
                      <a:r>
                        <a:rPr lang="en-US" sz="1600" baseline="30000" dirty="0">
                          <a:effectLst/>
                        </a:rPr>
                        <a:t>7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1.7 x 10</a:t>
                      </a:r>
                      <a:r>
                        <a:rPr lang="en-US" sz="1600" baseline="30000" dirty="0">
                          <a:effectLst/>
                        </a:rPr>
                        <a:t>8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H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r>
                        <a:rPr lang="en-US" sz="1600" dirty="0">
                          <a:effectLst/>
                        </a:rPr>
                        <a:t>(MeV)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/>
                        </a:rPr>
                        <a:t></a:t>
                      </a:r>
                      <a:r>
                        <a:rPr lang="en-US" sz="1600" baseline="-25000" dirty="0">
                          <a:effectLst/>
                        </a:rPr>
                        <a:t>H/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>
                          <a:effectLst/>
                        </a:rPr>
                        <a:t>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--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337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</a:t>
                      </a:r>
                      <a:r>
                        <a:rPr lang="en-US" sz="1600" dirty="0" err="1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 err="1">
                          <a:effectLst/>
                        </a:rPr>
                        <a:t>inv</a:t>
                      </a:r>
                      <a:r>
                        <a:rPr lang="en-US" sz="1600" baseline="-25000" dirty="0">
                          <a:effectLst/>
                        </a:rPr>
                        <a:t>/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>
                          <a:effectLst/>
                        </a:rPr>
                        <a:t>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18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r>
                        <a:rPr lang="en-US" sz="1600" dirty="0" smtClean="0">
                          <a:effectLst/>
                        </a:rPr>
                        <a:t>–  14%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11 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7%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7 </a:t>
                      </a:r>
                      <a:r>
                        <a:rPr lang="en-US" sz="1600" dirty="0">
                          <a:effectLst/>
                        </a:rPr>
                        <a:t>–  </a:t>
                      </a:r>
                      <a:r>
                        <a:rPr lang="en-US" sz="1600" dirty="0" smtClean="0">
                          <a:effectLst/>
                        </a:rPr>
                        <a:t>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2%</a:t>
                      </a:r>
                      <a:r>
                        <a:rPr lang="en-US" sz="1600" dirty="0" smtClean="0">
                          <a:effectLst/>
                        </a:rPr>
                        <a:t>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Hgg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Hgg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 </a:t>
                      </a:r>
                      <a:r>
                        <a:rPr lang="en-US" sz="1600" dirty="0">
                          <a:effectLst/>
                        </a:rPr>
                        <a:t>–  </a:t>
                      </a:r>
                      <a:r>
                        <a:rPr lang="en-US" sz="1600" dirty="0" smtClean="0">
                          <a:effectLst/>
                        </a:rPr>
                        <a:t>6%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5– 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3%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Hww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Hww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6– 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HZZ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HZZ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6– 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582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HHH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HHH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&lt; 30%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(2 exp.)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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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~30%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~10%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 –6%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5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2%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Hcc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Hcc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~7%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Hbb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Hbb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13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dirty="0" smtClean="0">
                          <a:effectLst/>
                        </a:rPr>
                        <a:t>10%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7 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4%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Htt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Htt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15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dirty="0" smtClean="0">
                          <a:effectLst/>
                        </a:rPr>
                        <a:t>14%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 </a:t>
                      </a:r>
                      <a:r>
                        <a:rPr lang="en-US" sz="1600" dirty="0">
                          <a:effectLst/>
                        </a:rPr>
                        <a:t>– 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7%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t</a:t>
                      </a:r>
                      <a:r>
                        <a:rPr lang="en-US" sz="1600" dirty="0" smtClean="0">
                          <a:effectLst/>
                        </a:rPr>
                        <a:t> (MeV)</a:t>
                      </a: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dirty="0" smtClean="0">
                          <a:effectLst/>
                        </a:rPr>
                        <a:t>800-1000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500-800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600" dirty="0" err="1" smtClean="0">
                          <a:effectLst/>
                        </a:rPr>
                        <a:t>m</a:t>
                      </a:r>
                      <a:r>
                        <a:rPr lang="en-US" sz="1600" baseline="-25000" dirty="0" err="1" smtClean="0">
                          <a:effectLst/>
                        </a:rPr>
                        <a:t>W</a:t>
                      </a:r>
                      <a:r>
                        <a:rPr lang="en-US" sz="1600" dirty="0" smtClean="0">
                          <a:effectLst/>
                        </a:rPr>
                        <a:t> (MeV)</a:t>
                      </a:r>
                    </a:p>
                  </a:txBody>
                  <a:tcPr marL="62932" marR="62932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~10</a:t>
                      </a:r>
                      <a:endParaRPr lang="fr-FR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</a:tbl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3976112" y="5337212"/>
            <a:ext cx="5035339" cy="1015663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/>
              <a:t>C</a:t>
            </a:r>
            <a:r>
              <a:rPr lang="fr-FR" b="1" dirty="0" err="1" smtClean="0"/>
              <a:t>oupling</a:t>
            </a:r>
            <a:r>
              <a:rPr lang="fr-FR" b="1" dirty="0" smtClean="0"/>
              <a:t> </a:t>
            </a:r>
            <a:r>
              <a:rPr lang="fr-FR" b="1" dirty="0" err="1" smtClean="0"/>
              <a:t>measurements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precisions</a:t>
            </a:r>
            <a:r>
              <a:rPr lang="fr-FR" b="1" dirty="0" smtClean="0"/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b="1" dirty="0" smtClean="0"/>
              <a:t>in the range 4-15% </a:t>
            </a:r>
            <a:r>
              <a:rPr lang="fr-FR" b="1" dirty="0" err="1" smtClean="0"/>
              <a:t>with</a:t>
            </a:r>
            <a:r>
              <a:rPr lang="fr-FR" b="1" dirty="0" smtClean="0"/>
              <a:t> 300 fb</a:t>
            </a:r>
            <a:r>
              <a:rPr lang="fr-FR" b="1" baseline="30000" dirty="0" smtClean="0"/>
              <a:t>-1</a:t>
            </a:r>
            <a:r>
              <a:rPr lang="fr-FR" b="1" dirty="0" smtClean="0"/>
              <a:t> per </a:t>
            </a:r>
            <a:r>
              <a:rPr lang="fr-FR" b="1" dirty="0" err="1" smtClean="0"/>
              <a:t>exp</a:t>
            </a:r>
            <a:r>
              <a:rPr lang="fr-FR" b="1" dirty="0" smtClean="0"/>
              <a:t>.</a:t>
            </a:r>
            <a:endParaRPr lang="fr-FR" b="1" baseline="300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fr-FR" b="1" dirty="0" smtClean="0"/>
              <a:t>in the range 2-7% </a:t>
            </a:r>
            <a:r>
              <a:rPr lang="fr-FR" b="1" dirty="0" err="1" smtClean="0"/>
              <a:t>with</a:t>
            </a:r>
            <a:r>
              <a:rPr lang="fr-FR" b="1" dirty="0" smtClean="0"/>
              <a:t> 3000 fb</a:t>
            </a:r>
            <a:r>
              <a:rPr lang="fr-FR" b="1" baseline="30000" dirty="0" smtClean="0"/>
              <a:t>-1</a:t>
            </a:r>
            <a:r>
              <a:rPr lang="fr-FR" b="1" dirty="0"/>
              <a:t> per </a:t>
            </a:r>
            <a:r>
              <a:rPr lang="fr-FR" b="1" dirty="0" err="1"/>
              <a:t>exp</a:t>
            </a:r>
            <a:r>
              <a:rPr lang="fr-FR" b="1" dirty="0"/>
              <a:t>.</a:t>
            </a:r>
            <a:endParaRPr lang="fr-FR" b="1" baseline="30000" dirty="0"/>
          </a:p>
        </p:txBody>
      </p:sp>
      <p:sp>
        <p:nvSpPr>
          <p:cNvPr id="3" name="ZoneTexte 2"/>
          <p:cNvSpPr txBox="1"/>
          <p:nvPr/>
        </p:nvSpPr>
        <p:spPr>
          <a:xfrm>
            <a:off x="3976112" y="468674"/>
            <a:ext cx="513313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benchmark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Factory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472133" y="-30974"/>
            <a:ext cx="6084676" cy="5162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physics at H threshold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7" descr="JE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63" y="1232756"/>
            <a:ext cx="4316957" cy="3237365"/>
          </a:xfrm>
          <a:prstGeom prst="rect">
            <a:avLst/>
          </a:prstGeom>
        </p:spPr>
      </p:pic>
      <p:pic>
        <p:nvPicPr>
          <p:cNvPr id="19" name="Picture 8" descr="Mepsil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039280"/>
            <a:ext cx="2686050" cy="5067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589856" y="15007"/>
            <a:ext cx="7929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FFFFFF"/>
                </a:solidFill>
              </a:rPr>
              <a:t>ElectroWeak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</a:rPr>
              <a:t>Symmetry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</a:rPr>
              <a:t>Breaking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</a:rPr>
              <a:t>precision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</a:rPr>
              <a:t>measurements</a:t>
            </a:r>
            <a:endParaRPr lang="fr-FR" sz="2400" b="1" dirty="0">
              <a:solidFill>
                <a:srgbClr val="FFFFFF"/>
              </a:solidFill>
            </a:endParaRPr>
          </a:p>
        </p:txBody>
      </p:sp>
      <p:sp>
        <p:nvSpPr>
          <p:cNvPr id="18" name="Étoile à 4 branches 17"/>
          <p:cNvSpPr/>
          <p:nvPr/>
        </p:nvSpPr>
        <p:spPr>
          <a:xfrm>
            <a:off x="323528" y="1059123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363157" y="3400341"/>
                <a:ext cx="3650550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𝛾𝛾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𝛾𝛾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≈1−3.2%</m:t>
                      </m:r>
                      <m:sSup>
                        <m:sSupPr>
                          <m:ctrlPr>
                            <a:rPr lang="pt-B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0.5 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157" y="3400341"/>
                <a:ext cx="3650550" cy="85504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241330" y="4679558"/>
                <a:ext cx="4491166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𝑓𝑓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𝑉𝑉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𝑉𝑉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≈1−3%</m:t>
                      </m:r>
                      <m:sSup>
                        <m:sSupPr>
                          <m:ctrlPr>
                            <a:rPr lang="pt-B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𝑓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330" y="4679558"/>
                <a:ext cx="4491166" cy="85504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2241330" y="1990518"/>
                <a:ext cx="4516814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h𝑏𝑏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𝑏𝑏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</m:t>
                              </m:r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𝜏𝜏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𝜏𝜏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≈1+1.7%</m:t>
                      </m:r>
                      <m:sSup>
                        <m:sSupPr>
                          <m:ctrlPr>
                            <a:rPr lang="pt-B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330" y="1990518"/>
                <a:ext cx="4516814" cy="85504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/>
          <p:cNvSpPr txBox="1"/>
          <p:nvPr/>
        </p:nvSpPr>
        <p:spPr>
          <a:xfrm>
            <a:off x="719572" y="1059123"/>
            <a:ext cx="4757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FF"/>
                </a:solidFill>
              </a:rPr>
              <a:t>SUSY modifies </a:t>
            </a:r>
            <a:r>
              <a:rPr lang="fr-FR" sz="2400" b="1" dirty="0" err="1" smtClean="0">
                <a:solidFill>
                  <a:srgbClr val="FFFFFF"/>
                </a:solidFill>
              </a:rPr>
              <a:t>tree</a:t>
            </a:r>
            <a:r>
              <a:rPr lang="fr-FR" sz="2400" b="1" dirty="0" err="1">
                <a:solidFill>
                  <a:srgbClr val="FFFFFF"/>
                </a:solidFill>
              </a:rPr>
              <a:t>-</a:t>
            </a:r>
            <a:r>
              <a:rPr lang="fr-FR" sz="2400" b="1" dirty="0" err="1" smtClean="0">
                <a:solidFill>
                  <a:srgbClr val="FFFFFF"/>
                </a:solidFill>
              </a:rPr>
              <a:t>level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r>
              <a:rPr lang="fr-FR" sz="2400" b="1" dirty="0" err="1" smtClean="0">
                <a:solidFill>
                  <a:srgbClr val="FFFFFF"/>
                </a:solidFill>
              </a:rPr>
              <a:t>couplings</a:t>
            </a:r>
            <a:endParaRPr lang="fr-FR" sz="2400" b="1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63588" y="1573596"/>
            <a:ext cx="6417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e.g</a:t>
            </a:r>
            <a:r>
              <a:rPr lang="fr-FR" dirty="0" smtClean="0">
                <a:solidFill>
                  <a:srgbClr val="FFFFFF"/>
                </a:solidFill>
              </a:rPr>
              <a:t>. Pseudo-</a:t>
            </a:r>
            <a:r>
              <a:rPr lang="fr-FR" dirty="0" err="1" smtClean="0">
                <a:solidFill>
                  <a:srgbClr val="FFFFFF"/>
                </a:solidFill>
              </a:rPr>
              <a:t>scalar</a:t>
            </a:r>
            <a:r>
              <a:rPr lang="fr-FR" dirty="0" smtClean="0">
                <a:solidFill>
                  <a:srgbClr val="FFFFFF"/>
                </a:solidFill>
              </a:rPr>
              <a:t> A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difficult</a:t>
            </a:r>
            <a:r>
              <a:rPr lang="fr-FR" dirty="0" smtClean="0">
                <a:solidFill>
                  <a:srgbClr val="FFFFFF"/>
                </a:solidFill>
              </a:rPr>
              <a:t> to </a:t>
            </a:r>
            <a:r>
              <a:rPr lang="fr-FR" dirty="0" err="1" smtClean="0">
                <a:solidFill>
                  <a:srgbClr val="FFFFFF"/>
                </a:solidFill>
              </a:rPr>
              <a:t>find</a:t>
            </a:r>
            <a:r>
              <a:rPr lang="fr-FR" dirty="0" smtClean="0">
                <a:solidFill>
                  <a:srgbClr val="FFFFFF"/>
                </a:solidFill>
              </a:rPr>
              <a:t> for </a:t>
            </a:r>
            <a:r>
              <a:rPr lang="fr-FR" b="1" u="sng" dirty="0" err="1" smtClean="0">
                <a:solidFill>
                  <a:srgbClr val="FFFFFF"/>
                </a:solidFill>
              </a:rPr>
              <a:t>moderate</a:t>
            </a:r>
            <a:r>
              <a:rPr lang="fr-FR" b="1" u="sng" dirty="0" smtClean="0">
                <a:solidFill>
                  <a:srgbClr val="FFFFFF"/>
                </a:solidFill>
              </a:rPr>
              <a:t> </a:t>
            </a:r>
            <a:r>
              <a:rPr lang="fr-FR" b="1" u="sng" dirty="0" err="1" smtClean="0">
                <a:solidFill>
                  <a:srgbClr val="FFFFFF"/>
                </a:solidFill>
              </a:rPr>
              <a:t>tan</a:t>
            </a:r>
            <a:r>
              <a:rPr lang="fr-FR" b="1" u="sng" dirty="0" err="1" smtClean="0">
                <a:solidFill>
                  <a:srgbClr val="FFFFFF"/>
                </a:solidFill>
                <a:latin typeface="Symbol" pitchFamily="18" charset="2"/>
              </a:rPr>
              <a:t>b</a:t>
            </a:r>
            <a:r>
              <a:rPr lang="fr-FR" b="1" u="sng" dirty="0" smtClean="0">
                <a:solidFill>
                  <a:srgbClr val="FFFFFF"/>
                </a:solidFill>
              </a:rPr>
              <a:t>=5</a:t>
            </a:r>
            <a:endParaRPr lang="fr-FR" b="1" u="sng" dirty="0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2608" y="1995670"/>
            <a:ext cx="1968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FFFF"/>
                </a:solidFill>
              </a:rPr>
              <a:t>Largest</a:t>
            </a:r>
            <a:r>
              <a:rPr lang="fr-FR" b="1" dirty="0">
                <a:solidFill>
                  <a:srgbClr val="FFFFFF"/>
                </a:solidFill>
              </a:rPr>
              <a:t> </a:t>
            </a:r>
            <a:r>
              <a:rPr lang="fr-FR" b="1" dirty="0" smtClean="0">
                <a:solidFill>
                  <a:srgbClr val="FFFFFF"/>
                </a:solidFill>
              </a:rPr>
              <a:t>effet </a:t>
            </a:r>
            <a:r>
              <a:rPr lang="fr-FR" b="1" dirty="0" err="1" smtClean="0">
                <a:solidFill>
                  <a:srgbClr val="FFFFFF"/>
                </a:solidFill>
              </a:rPr>
              <a:t>expected</a:t>
            </a:r>
            <a:r>
              <a:rPr lang="fr-FR" b="1" dirty="0" smtClean="0">
                <a:solidFill>
                  <a:srgbClr val="FFFFFF"/>
                </a:solidFill>
              </a:rPr>
              <a:t> for </a:t>
            </a:r>
            <a:r>
              <a:rPr lang="fr-FR" b="1" dirty="0" err="1" smtClean="0">
                <a:solidFill>
                  <a:srgbClr val="FFFFFF"/>
                </a:solidFill>
              </a:rPr>
              <a:t>bb</a:t>
            </a:r>
            <a:r>
              <a:rPr lang="fr-FR" b="1" dirty="0" smtClean="0">
                <a:solidFill>
                  <a:srgbClr val="FFFFFF"/>
                </a:solidFill>
              </a:rPr>
              <a:t>, </a:t>
            </a:r>
            <a:r>
              <a:rPr lang="fr-FR" b="1" dirty="0" smtClean="0">
                <a:solidFill>
                  <a:srgbClr val="FFFFFF"/>
                </a:solidFill>
                <a:latin typeface="Symbol" pitchFamily="18" charset="2"/>
              </a:rPr>
              <a:t>tt</a:t>
            </a:r>
            <a:endParaRPr lang="fr-FR" b="1" dirty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971600" y="2931331"/>
            <a:ext cx="6011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e.g</a:t>
            </a:r>
            <a:r>
              <a:rPr lang="fr-FR" dirty="0" smtClean="0">
                <a:solidFill>
                  <a:srgbClr val="FFFFFF"/>
                </a:solidFill>
              </a:rPr>
              <a:t>. light stop </a:t>
            </a:r>
            <a:r>
              <a:rPr lang="fr-FR" dirty="0" err="1" smtClean="0">
                <a:solidFill>
                  <a:srgbClr val="FFFFFF"/>
                </a:solidFill>
              </a:rPr>
              <a:t>is</a:t>
            </a:r>
            <a:r>
              <a:rPr lang="fr-FR" dirty="0" smtClean="0">
                <a:solidFill>
                  <a:srgbClr val="FFFFFF"/>
                </a:solidFill>
              </a:rPr>
              <a:t> an important </a:t>
            </a:r>
            <a:r>
              <a:rPr lang="fr-FR" dirty="0" err="1" smtClean="0">
                <a:solidFill>
                  <a:srgbClr val="FFFFFF"/>
                </a:solidFill>
              </a:rPr>
              <a:t>search</a:t>
            </a:r>
            <a:r>
              <a:rPr lang="fr-FR" dirty="0" smtClean="0">
                <a:solidFill>
                  <a:srgbClr val="FFFFFF"/>
                </a:solidFill>
              </a:rPr>
              <a:t> (</a:t>
            </a:r>
            <a:r>
              <a:rPr lang="fr-FR" dirty="0" err="1" smtClean="0">
                <a:solidFill>
                  <a:srgbClr val="FFFFFF"/>
                </a:solidFill>
              </a:rPr>
              <a:t>hierarchy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problem</a:t>
            </a:r>
            <a:r>
              <a:rPr lang="fr-FR" dirty="0" smtClean="0">
                <a:solidFill>
                  <a:srgbClr val="FFFFFF"/>
                </a:solidFill>
              </a:rPr>
              <a:t>)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5" name="Étoile à 4 branches 24"/>
          <p:cNvSpPr/>
          <p:nvPr/>
        </p:nvSpPr>
        <p:spPr>
          <a:xfrm>
            <a:off x="440564" y="4191471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36608" y="4191471"/>
            <a:ext cx="20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rgbClr val="FFFFFF"/>
                </a:solidFill>
              </a:rPr>
              <a:t>Compositness</a:t>
            </a:r>
            <a:r>
              <a:rPr lang="fr-FR" sz="2400" b="1" dirty="0" smtClean="0">
                <a:solidFill>
                  <a:srgbClr val="FFFFFF"/>
                </a:solidFill>
              </a:rPr>
              <a:t> </a:t>
            </a:r>
            <a:endParaRPr lang="fr-FR" sz="2400" b="1" dirty="0">
              <a:solidFill>
                <a:srgbClr val="FFFFFF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060534" y="4246194"/>
            <a:ext cx="5801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All </a:t>
            </a:r>
            <a:r>
              <a:rPr lang="fr-FR" dirty="0" err="1">
                <a:solidFill>
                  <a:srgbClr val="FFFFFF"/>
                </a:solidFill>
              </a:rPr>
              <a:t>c</a:t>
            </a:r>
            <a:r>
              <a:rPr lang="fr-FR" dirty="0" err="1" smtClean="0">
                <a:solidFill>
                  <a:srgbClr val="FFFFFF"/>
                </a:solidFill>
              </a:rPr>
              <a:t>ouplings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reduced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according</a:t>
            </a:r>
            <a:r>
              <a:rPr lang="fr-FR" dirty="0" smtClean="0">
                <a:solidFill>
                  <a:srgbClr val="FFFFFF"/>
                </a:solidFill>
              </a:rPr>
              <a:t> to </a:t>
            </a:r>
            <a:r>
              <a:rPr lang="fr-FR" dirty="0" err="1" smtClean="0">
                <a:solidFill>
                  <a:srgbClr val="FFFFFF"/>
                </a:solidFill>
              </a:rPr>
              <a:t>compositness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scale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68189" y="5787053"/>
            <a:ext cx="825115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solidFill>
                  <a:srgbClr val="000000"/>
                </a:solidFill>
              </a:rPr>
              <a:t>Higgs</a:t>
            </a:r>
            <a:r>
              <a:rPr lang="fr-FR" sz="2400" b="1" dirty="0" smtClean="0">
                <a:solidFill>
                  <a:srgbClr val="000000"/>
                </a:solidFill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</a:rPr>
              <a:t>couplings</a:t>
            </a:r>
            <a:r>
              <a:rPr lang="fr-FR" sz="2400" b="1" dirty="0" smtClean="0">
                <a:solidFill>
                  <a:srgbClr val="000000"/>
                </a:solidFill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</a:rPr>
              <a:t>should</a:t>
            </a:r>
            <a:r>
              <a:rPr lang="fr-FR" sz="2400" b="1" dirty="0" smtClean="0">
                <a:solidFill>
                  <a:srgbClr val="000000"/>
                </a:solidFill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</a:rPr>
              <a:t>be</a:t>
            </a:r>
            <a:r>
              <a:rPr lang="fr-FR" sz="2400" b="1" dirty="0" smtClean="0">
                <a:solidFill>
                  <a:srgbClr val="000000"/>
                </a:solidFill>
              </a:rPr>
              <a:t> </a:t>
            </a:r>
            <a:r>
              <a:rPr lang="fr-FR" sz="2400" b="1" dirty="0" err="1" smtClean="0">
                <a:solidFill>
                  <a:srgbClr val="000000"/>
                </a:solidFill>
              </a:rPr>
              <a:t>measured</a:t>
            </a:r>
            <a:r>
              <a:rPr lang="fr-FR" sz="2400" b="1" dirty="0" smtClean="0">
                <a:solidFill>
                  <a:srgbClr val="000000"/>
                </a:solidFill>
              </a:rPr>
              <a:t> as </a:t>
            </a:r>
            <a:r>
              <a:rPr lang="fr-FR" sz="2400" b="1" dirty="0" err="1" smtClean="0">
                <a:solidFill>
                  <a:srgbClr val="000000"/>
                </a:solidFill>
              </a:rPr>
              <a:t>precisely</a:t>
            </a:r>
            <a:r>
              <a:rPr lang="fr-FR" sz="2400" b="1" dirty="0" smtClean="0">
                <a:solidFill>
                  <a:srgbClr val="000000"/>
                </a:solidFill>
              </a:rPr>
              <a:t> as possible!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475656" y="3400341"/>
                <a:ext cx="3817071" cy="8550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h𝑔𝑔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𝑆𝑀</m:t>
                                  </m:r>
                                </m:sub>
                              </m:sSub>
                              <m:r>
                                <a:rPr lang="fr-F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𝑔𝑔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≈1+11.6%</m:t>
                      </m:r>
                      <m:sSup>
                        <m:sSupPr>
                          <m:ctrlPr>
                            <a:rPr lang="pt-B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0.5 </m:t>
                                  </m:r>
                                  <m:r>
                                    <a:rPr lang="pt-BR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𝑇𝑒𝑉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3400341"/>
                <a:ext cx="3817071" cy="85504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2"/>
          <p:cNvSpPr txBox="1"/>
          <p:nvPr/>
        </p:nvSpPr>
        <p:spPr>
          <a:xfrm>
            <a:off x="7315907" y="1773651"/>
            <a:ext cx="169780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H. Baer, M. </a:t>
            </a:r>
            <a:r>
              <a:rPr lang="en-US" sz="1100" dirty="0" err="1" smtClean="0">
                <a:solidFill>
                  <a:prstClr val="black"/>
                </a:solidFill>
              </a:rPr>
              <a:t>Peskin</a:t>
            </a:r>
            <a:r>
              <a:rPr lang="en-US" sz="1100" dirty="0" smtClean="0">
                <a:solidFill>
                  <a:prstClr val="black"/>
                </a:solidFill>
              </a:rPr>
              <a:t>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2125" y="495271"/>
            <a:ext cx="54393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dirty="0">
                <a:solidFill>
                  <a:schemeClr val="bg1"/>
                </a:solidFill>
              </a:rPr>
              <a:t>Example : Precision for Higgs couplings</a:t>
            </a:r>
          </a:p>
        </p:txBody>
      </p:sp>
      <p:sp>
        <p:nvSpPr>
          <p:cNvPr id="2" name="Bouton d'action : Précédent 1">
            <a:hlinkClick r:id="rId7" action="ppaction://hlinksldjump" highlightClick="1"/>
          </p:cNvPr>
          <p:cNvSpPr/>
          <p:nvPr/>
        </p:nvSpPr>
        <p:spPr>
          <a:xfrm>
            <a:off x="8576563" y="6381328"/>
            <a:ext cx="285559" cy="32403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893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JE1.png"/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741457"/>
            <a:ext cx="5400600" cy="583039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472133" y="-30974"/>
            <a:ext cx="6084676" cy="5162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at H threshold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44108" y="2060848"/>
            <a:ext cx="3402124" cy="267765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FR" sz="2800" b="1" u="sng" dirty="0" err="1">
                <a:solidFill>
                  <a:srgbClr val="000000"/>
                </a:solidFill>
              </a:rPr>
              <a:t>Sub</a:t>
            </a:r>
            <a:r>
              <a:rPr lang="fr-FR" sz="2800" b="1" u="sng" dirty="0">
                <a:solidFill>
                  <a:srgbClr val="000000"/>
                </a:solidFill>
              </a:rPr>
              <a:t> % </a:t>
            </a:r>
            <a:r>
              <a:rPr lang="fr-FR" sz="2800" b="1" u="sng" dirty="0" err="1" smtClean="0">
                <a:solidFill>
                  <a:srgbClr val="000000"/>
                </a:solidFill>
              </a:rPr>
              <a:t>sensitivities</a:t>
            </a:r>
            <a:r>
              <a:rPr lang="fr-FR" sz="2800" b="1" u="sng" dirty="0" smtClean="0">
                <a:solidFill>
                  <a:srgbClr val="000000"/>
                </a:solidFill>
              </a:rPr>
              <a:t> </a:t>
            </a:r>
            <a:r>
              <a:rPr lang="fr-FR" sz="2800" b="1" dirty="0" smtClean="0">
                <a:solidFill>
                  <a:srgbClr val="000000"/>
                </a:solidFill>
              </a:rPr>
              <a:t>on </a:t>
            </a:r>
            <a:r>
              <a:rPr lang="fr-FR" sz="2800" b="1" dirty="0" err="1" smtClean="0">
                <a:solidFill>
                  <a:srgbClr val="000000"/>
                </a:solidFill>
              </a:rPr>
              <a:t>couplings</a:t>
            </a:r>
            <a:r>
              <a:rPr lang="fr-FR" sz="2800" b="1" dirty="0" smtClean="0">
                <a:solidFill>
                  <a:srgbClr val="000000"/>
                </a:solidFill>
              </a:rPr>
              <a:t> </a:t>
            </a:r>
            <a:r>
              <a:rPr lang="fr-FR" sz="2800" b="1" dirty="0">
                <a:solidFill>
                  <a:srgbClr val="000000"/>
                </a:solidFill>
              </a:rPr>
              <a:t>to </a:t>
            </a:r>
            <a:r>
              <a:rPr lang="fr-FR" sz="2800" b="1" dirty="0" err="1">
                <a:solidFill>
                  <a:srgbClr val="000000"/>
                </a:solidFill>
              </a:rPr>
              <a:t>Higgs</a:t>
            </a:r>
            <a:r>
              <a:rPr lang="fr-FR" sz="2800" b="1" dirty="0">
                <a:solidFill>
                  <a:srgbClr val="000000"/>
                </a:solidFill>
              </a:rPr>
              <a:t> are </a:t>
            </a:r>
            <a:r>
              <a:rPr lang="fr-FR" sz="2800" b="1" dirty="0" err="1">
                <a:solidFill>
                  <a:srgbClr val="000000"/>
                </a:solidFill>
              </a:rPr>
              <a:t>highly</a:t>
            </a:r>
            <a:r>
              <a:rPr lang="fr-FR" sz="2800" b="1" dirty="0">
                <a:solidFill>
                  <a:srgbClr val="000000"/>
                </a:solidFill>
              </a:rPr>
              <a:t> </a:t>
            </a:r>
            <a:r>
              <a:rPr lang="fr-FR" sz="2800" b="1" dirty="0" err="1">
                <a:solidFill>
                  <a:srgbClr val="000000"/>
                </a:solidFill>
              </a:rPr>
              <a:t>desirable</a:t>
            </a:r>
            <a:r>
              <a:rPr lang="fr-FR" sz="2800" b="1" dirty="0">
                <a:solidFill>
                  <a:srgbClr val="000000"/>
                </a:solidFill>
              </a:rPr>
              <a:t> to probe new </a:t>
            </a:r>
            <a:r>
              <a:rPr lang="fr-FR" sz="2800" b="1" dirty="0" err="1">
                <a:solidFill>
                  <a:srgbClr val="000000"/>
                </a:solidFill>
              </a:rPr>
              <a:t>physics</a:t>
            </a:r>
            <a:r>
              <a:rPr lang="fr-FR" sz="2800" b="1" dirty="0">
                <a:solidFill>
                  <a:srgbClr val="000000"/>
                </a:solidFill>
              </a:rPr>
              <a:t> </a:t>
            </a:r>
            <a:r>
              <a:rPr lang="fr-FR" sz="2800" b="1" dirty="0" err="1">
                <a:solidFill>
                  <a:srgbClr val="000000"/>
                </a:solidFill>
              </a:rPr>
              <a:t>at</a:t>
            </a:r>
            <a:r>
              <a:rPr lang="fr-FR" sz="2800" b="1" dirty="0">
                <a:solidFill>
                  <a:srgbClr val="000000"/>
                </a:solidFill>
              </a:rPr>
              <a:t> and </a:t>
            </a:r>
            <a:r>
              <a:rPr lang="fr-FR" sz="2800" b="1" dirty="0" err="1">
                <a:solidFill>
                  <a:srgbClr val="000000"/>
                </a:solidFill>
              </a:rPr>
              <a:t>above</a:t>
            </a:r>
            <a:r>
              <a:rPr lang="fr-FR" sz="2800" b="1" dirty="0">
                <a:solidFill>
                  <a:srgbClr val="000000"/>
                </a:solidFill>
              </a:rPr>
              <a:t> the </a:t>
            </a:r>
            <a:r>
              <a:rPr lang="fr-FR" sz="2800" b="1" dirty="0" err="1">
                <a:solidFill>
                  <a:srgbClr val="000000"/>
                </a:solidFill>
              </a:rPr>
              <a:t>TeV</a:t>
            </a:r>
            <a:r>
              <a:rPr lang="fr-FR" sz="2800" b="1" dirty="0">
                <a:solidFill>
                  <a:srgbClr val="000000"/>
                </a:solidFill>
              </a:rPr>
              <a:t> </a:t>
            </a:r>
            <a:r>
              <a:rPr lang="fr-FR" sz="2800" b="1" dirty="0" err="1">
                <a:solidFill>
                  <a:srgbClr val="000000"/>
                </a:solidFill>
              </a:rPr>
              <a:t>scale</a:t>
            </a:r>
            <a:endParaRPr lang="fr-FR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961880"/>
              </p:ext>
            </p:extLst>
          </p:nvPr>
        </p:nvGraphicFramePr>
        <p:xfrm>
          <a:off x="287524" y="6356437"/>
          <a:ext cx="479425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6" name="Equation" r:id="rId5" imgW="2959100" imgH="228600" progId="Equation.3">
                  <p:embed/>
                </p:oleObj>
              </mc:Choice>
              <mc:Fallback>
                <p:oleObj name="Equation" r:id="rId5" imgW="2959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7524" y="6356437"/>
                        <a:ext cx="4794250" cy="369887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646900"/>
              </p:ext>
            </p:extLst>
          </p:nvPr>
        </p:nvGraphicFramePr>
        <p:xfrm>
          <a:off x="5659624" y="6345324"/>
          <a:ext cx="30861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7" name="Equation" r:id="rId7" imgW="1905000" imgH="228600" progId="Equation.3">
                  <p:embed/>
                </p:oleObj>
              </mc:Choice>
              <mc:Fallback>
                <p:oleObj name="Equation" r:id="rId7" imgW="1905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59624" y="6345324"/>
                        <a:ext cx="3086100" cy="369887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ight Arrow 9"/>
          <p:cNvSpPr/>
          <p:nvPr/>
        </p:nvSpPr>
        <p:spPr bwMode="auto">
          <a:xfrm>
            <a:off x="5088124" y="6356437"/>
            <a:ext cx="571500" cy="2936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031" y="0"/>
            <a:ext cx="9036496" cy="649034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Higgs couplings at 240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350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17157" y="847657"/>
            <a:ext cx="5056192" cy="1323439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Great </a:t>
            </a:r>
            <a:r>
              <a:rPr lang="fr-FR" b="1" dirty="0" err="1" smtClean="0"/>
              <a:t>e</a:t>
            </a:r>
            <a:r>
              <a:rPr lang="fr-FR" b="1" baseline="30000" dirty="0" err="1" smtClean="0"/>
              <a:t>+</a:t>
            </a:r>
            <a:r>
              <a:rPr lang="fr-FR" b="1" dirty="0" err="1" smtClean="0"/>
              <a:t>e</a:t>
            </a:r>
            <a:r>
              <a:rPr lang="fr-FR" b="1" baseline="30000" dirty="0" smtClean="0"/>
              <a:t>-</a:t>
            </a:r>
            <a:r>
              <a:rPr lang="fr-FR" b="1" dirty="0" smtClean="0"/>
              <a:t> </a:t>
            </a:r>
            <a:r>
              <a:rPr lang="fr-FR" b="1" dirty="0" err="1" smtClean="0"/>
              <a:t>asset</a:t>
            </a:r>
            <a:r>
              <a:rPr lang="fr-FR" b="1" dirty="0" smtClean="0"/>
              <a:t>: </a:t>
            </a:r>
            <a:r>
              <a:rPr lang="fr-FR" b="1" dirty="0" err="1" smtClean="0"/>
              <a:t>Tagged</a:t>
            </a:r>
            <a:r>
              <a:rPr lang="fr-FR" b="1" dirty="0" smtClean="0"/>
              <a:t> </a:t>
            </a:r>
            <a:r>
              <a:rPr lang="fr-FR" b="1" dirty="0" err="1" smtClean="0"/>
              <a:t>Higgs</a:t>
            </a:r>
            <a:r>
              <a:rPr lang="fr-FR" b="1" dirty="0" smtClean="0"/>
              <a:t> </a:t>
            </a:r>
            <a:r>
              <a:rPr lang="fr-FR" b="1" dirty="0" err="1" smtClean="0"/>
              <a:t>sample</a:t>
            </a:r>
            <a:endParaRPr lang="fr-FR" b="1" dirty="0" smtClean="0"/>
          </a:p>
          <a:p>
            <a:pPr marL="800100" lvl="1" indent="-342900">
              <a:buFont typeface="Wingdings 3" panose="05040102010807070707" pitchFamily="18" charset="2"/>
              <a:buChar char=""/>
            </a:pPr>
            <a:r>
              <a:rPr lang="fr-FR" b="1" dirty="0" smtClean="0"/>
              <a:t>Total </a:t>
            </a:r>
            <a:r>
              <a:rPr lang="fr-FR" b="1" dirty="0" err="1" smtClean="0"/>
              <a:t>Higgs</a:t>
            </a:r>
            <a:r>
              <a:rPr lang="fr-FR" b="1" dirty="0" smtClean="0"/>
              <a:t> </a:t>
            </a:r>
            <a:r>
              <a:rPr lang="fr-FR" b="1" dirty="0" err="1" smtClean="0"/>
              <a:t>decay</a:t>
            </a:r>
            <a:r>
              <a:rPr lang="fr-FR" b="1" dirty="0" smtClean="0"/>
              <a:t> </a:t>
            </a:r>
            <a:r>
              <a:rPr lang="fr-FR" b="1" dirty="0" err="1" smtClean="0"/>
              <a:t>width</a:t>
            </a:r>
            <a:endParaRPr lang="fr-FR" b="1" dirty="0" smtClean="0"/>
          </a:p>
          <a:p>
            <a:pPr marL="800100" lvl="1" indent="-342900">
              <a:buFont typeface="Wingdings 3" panose="05040102010807070707" pitchFamily="18" charset="2"/>
              <a:buChar char=""/>
            </a:pPr>
            <a:r>
              <a:rPr lang="fr-FR" b="1" dirty="0" err="1" smtClean="0"/>
              <a:t>Individual</a:t>
            </a:r>
            <a:r>
              <a:rPr lang="fr-FR" b="1" dirty="0" smtClean="0"/>
              <a:t> </a:t>
            </a:r>
            <a:r>
              <a:rPr lang="fr-FR" b="1" dirty="0" err="1" smtClean="0"/>
              <a:t>branching</a:t>
            </a:r>
            <a:r>
              <a:rPr lang="fr-FR" b="1" dirty="0" smtClean="0"/>
              <a:t> ratios to </a:t>
            </a:r>
            <a:r>
              <a:rPr lang="fr-FR" b="1" dirty="0" err="1" smtClean="0"/>
              <a:t>sub</a:t>
            </a:r>
            <a:r>
              <a:rPr lang="fr-FR" b="1" dirty="0" smtClean="0"/>
              <a:t> %</a:t>
            </a:r>
          </a:p>
          <a:p>
            <a:pPr marL="800100" lvl="1" indent="-342900">
              <a:buFont typeface="Wingdings 3" panose="05040102010807070707" pitchFamily="18" charset="2"/>
              <a:buChar char=""/>
            </a:pPr>
            <a:r>
              <a:rPr lang="fr-FR" b="1" dirty="0" smtClean="0"/>
              <a:t>Invisible and </a:t>
            </a:r>
            <a:r>
              <a:rPr lang="fr-FR" b="1" dirty="0" err="1" smtClean="0"/>
              <a:t>exotic</a:t>
            </a:r>
            <a:r>
              <a:rPr lang="fr-FR" b="1" dirty="0" smtClean="0"/>
              <a:t> </a:t>
            </a:r>
            <a:r>
              <a:rPr lang="fr-FR" b="1" dirty="0" err="1" smtClean="0"/>
              <a:t>decays</a:t>
            </a:r>
            <a:endParaRPr lang="fr-FR" b="1" dirty="0" smtClean="0"/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3" y="847657"/>
            <a:ext cx="3008706" cy="133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 descr="llXvi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024"/>
            <a:ext cx="3356675" cy="227636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9564" y="2240868"/>
            <a:ext cx="3090305" cy="132343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err="1" smtClean="0"/>
              <a:t>Reconstruct</a:t>
            </a:r>
            <a:r>
              <a:rPr lang="fr-FR" b="1" dirty="0" smtClean="0"/>
              <a:t> 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err="1" smtClean="0"/>
              <a:t>Determine</a:t>
            </a:r>
            <a:r>
              <a:rPr lang="fr-FR" b="1" dirty="0" smtClean="0"/>
              <a:t> </a:t>
            </a:r>
            <a:r>
              <a:rPr lang="fr-FR" b="1" dirty="0" err="1" smtClean="0"/>
              <a:t>recoil</a:t>
            </a:r>
            <a:r>
              <a:rPr lang="fr-FR" b="1" dirty="0" smtClean="0"/>
              <a:t> mass</a:t>
            </a:r>
          </a:p>
          <a:p>
            <a:r>
              <a:rPr lang="fr-FR" b="1" dirty="0"/>
              <a:t>(</a:t>
            </a:r>
            <a:r>
              <a:rPr lang="fr-FR" b="1" dirty="0" err="1" smtClean="0"/>
              <a:t>thanks</a:t>
            </a:r>
            <a:r>
              <a:rPr lang="fr-FR" b="1" dirty="0" smtClean="0"/>
              <a:t> to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beam-energy</a:t>
            </a:r>
            <a:r>
              <a:rPr lang="fr-FR" b="1" dirty="0" smtClean="0"/>
              <a:t> </a:t>
            </a:r>
            <a:r>
              <a:rPr lang="fr-FR" b="1" dirty="0" err="1" smtClean="0"/>
              <a:t>constraint</a:t>
            </a:r>
            <a:r>
              <a:rPr lang="fr-FR" b="1" dirty="0" smtClean="0"/>
              <a:t>)</a:t>
            </a:r>
            <a:endParaRPr lang="fr-FR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3553161" y="2907146"/>
            <a:ext cx="5519339" cy="3366170"/>
            <a:chOff x="3553161" y="2907146"/>
            <a:chExt cx="5519339" cy="3366170"/>
          </a:xfrm>
        </p:grpSpPr>
        <p:grpSp>
          <p:nvGrpSpPr>
            <p:cNvPr id="11" name="Groupe 10"/>
            <p:cNvGrpSpPr/>
            <p:nvPr/>
          </p:nvGrpSpPr>
          <p:grpSpPr>
            <a:xfrm>
              <a:off x="3553161" y="2907146"/>
              <a:ext cx="5519339" cy="3366170"/>
              <a:chOff x="1613629" y="2334610"/>
              <a:chExt cx="6996971" cy="3979041"/>
            </a:xfrm>
          </p:grpSpPr>
          <p:pic>
            <p:nvPicPr>
              <p:cNvPr id="13" name="Picture 6" descr="HiggsCross350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629" y="2334610"/>
                <a:ext cx="5867400" cy="3979041"/>
              </a:xfrm>
              <a:prstGeom prst="rect">
                <a:avLst/>
              </a:prstGeom>
            </p:spPr>
          </p:pic>
          <p:grpSp>
            <p:nvGrpSpPr>
              <p:cNvPr id="14" name="Groupe 13"/>
              <p:cNvGrpSpPr/>
              <p:nvPr/>
            </p:nvGrpSpPr>
            <p:grpSpPr>
              <a:xfrm>
                <a:off x="1720891" y="2399921"/>
                <a:ext cx="6889709" cy="3623318"/>
                <a:chOff x="1720891" y="2399921"/>
                <a:chExt cx="6889709" cy="3623318"/>
              </a:xfrm>
            </p:grpSpPr>
            <p:pic>
              <p:nvPicPr>
                <p:cNvPr id="15" name="Picture 7" descr="eeHZ.png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71331" y="3714531"/>
                  <a:ext cx="1463069" cy="838200"/>
                </a:xfrm>
                <a:prstGeom prst="rect">
                  <a:avLst/>
                </a:prstGeom>
              </p:spPr>
            </p:pic>
            <p:pic>
              <p:nvPicPr>
                <p:cNvPr id="16" name="Picture 8" descr="eeHnn.png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86600" y="5009931"/>
                  <a:ext cx="1524000" cy="1013308"/>
                </a:xfrm>
                <a:prstGeom prst="rect">
                  <a:avLst/>
                </a:prstGeom>
              </p:spPr>
            </p:pic>
            <p:cxnSp>
              <p:nvCxnSpPr>
                <p:cNvPr id="17" name="Straight Connector 9"/>
                <p:cNvCxnSpPr/>
                <p:nvPr/>
              </p:nvCxnSpPr>
              <p:spPr bwMode="auto">
                <a:xfrm>
                  <a:off x="3505200" y="2800131"/>
                  <a:ext cx="0" cy="3146908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0"/>
                <p:cNvCxnSpPr/>
                <p:nvPr/>
              </p:nvCxnSpPr>
              <p:spPr bwMode="auto">
                <a:xfrm>
                  <a:off x="6400800" y="2800131"/>
                  <a:ext cx="0" cy="3146908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3" name="Rectangle 22"/>
                <p:cNvSpPr/>
                <p:nvPr/>
              </p:nvSpPr>
              <p:spPr bwMode="auto">
                <a:xfrm>
                  <a:off x="2362201" y="2740394"/>
                  <a:ext cx="819149" cy="3146908"/>
                </a:xfrm>
                <a:prstGeom prst="rect">
                  <a:avLst/>
                </a:prstGeom>
                <a:solidFill>
                  <a:srgbClr val="CCFFCC">
                    <a:alpha val="41000"/>
                  </a:srgbClr>
                </a:solidFill>
                <a:ln w="28575" cap="flat" cmpd="sng" algn="ctr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5" name="Straight Arrow Connector 12"/>
                <p:cNvCxnSpPr/>
                <p:nvPr/>
              </p:nvCxnSpPr>
              <p:spPr bwMode="auto">
                <a:xfrm flipH="1">
                  <a:off x="6019800" y="4102287"/>
                  <a:ext cx="1051531" cy="762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8" name="Straight Arrow Connector 13"/>
                <p:cNvCxnSpPr/>
                <p:nvPr/>
              </p:nvCxnSpPr>
              <p:spPr bwMode="auto">
                <a:xfrm flipH="1">
                  <a:off x="6705600" y="5379062"/>
                  <a:ext cx="822932" cy="228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29" name="Straight Arrow Connector 14"/>
                <p:cNvCxnSpPr/>
                <p:nvPr/>
              </p:nvCxnSpPr>
              <p:spPr bwMode="auto">
                <a:xfrm flipH="1">
                  <a:off x="5181600" y="4102287"/>
                  <a:ext cx="1889732" cy="137160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30" name="Straight Arrow Connector 15"/>
                <p:cNvCxnSpPr/>
                <p:nvPr/>
              </p:nvCxnSpPr>
              <p:spPr bwMode="auto">
                <a:xfrm flipH="1">
                  <a:off x="6705600" y="5379062"/>
                  <a:ext cx="822932" cy="479908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31" name="TextBox 16"/>
                <p:cNvSpPr txBox="1"/>
                <p:nvPr/>
              </p:nvSpPr>
              <p:spPr>
                <a:xfrm>
                  <a:off x="3657599" y="5034002"/>
                  <a:ext cx="1301563" cy="4365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solidFill>
                        <a:srgbClr val="FF0000"/>
                      </a:solidFill>
                      <a:latin typeface="+mn-lt"/>
                    </a:rPr>
                    <a:t>Z </a:t>
                  </a:r>
                  <a:r>
                    <a:rPr lang="en-US" sz="1800" dirty="0" smtClean="0">
                      <a:solidFill>
                        <a:srgbClr val="FF0000"/>
                      </a:solidFill>
                    </a:rPr>
                    <a:t>→ </a:t>
                  </a:r>
                  <a:r>
                    <a:rPr lang="en-US" sz="1800" dirty="0" err="1" smtClean="0">
                      <a:solidFill>
                        <a:srgbClr val="FF0000"/>
                      </a:solidFill>
                      <a:latin typeface="Symbol" charset="2"/>
                      <a:cs typeface="Symbol" charset="2"/>
                    </a:rPr>
                    <a:t>nn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+mn-lt"/>
                    </a:rPr>
                    <a:t> </a:t>
                  </a:r>
                  <a:endParaRPr lang="en-US" sz="1800" b="1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32" name="TextBox 17"/>
                <p:cNvSpPr txBox="1"/>
                <p:nvPr/>
              </p:nvSpPr>
              <p:spPr>
                <a:xfrm>
                  <a:off x="3657599" y="3790730"/>
                  <a:ext cx="1524001" cy="4365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b="1" dirty="0" smtClean="0">
                      <a:solidFill>
                        <a:srgbClr val="FF0000"/>
                      </a:solidFill>
                      <a:latin typeface="+mn-lt"/>
                    </a:rPr>
                    <a:t>Z </a:t>
                  </a:r>
                  <a:r>
                    <a:rPr lang="en-US" sz="1800" dirty="0" smtClean="0">
                      <a:solidFill>
                        <a:srgbClr val="FF0000"/>
                      </a:solidFill>
                    </a:rPr>
                    <a:t>→ All</a:t>
                  </a:r>
                  <a:r>
                    <a:rPr lang="en-US" sz="1800" b="1" dirty="0" smtClean="0">
                      <a:solidFill>
                        <a:srgbClr val="FF0000"/>
                      </a:solidFill>
                      <a:latin typeface="+mn-lt"/>
                    </a:rPr>
                    <a:t> </a:t>
                  </a:r>
                  <a:endParaRPr lang="en-US" sz="1800" b="1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33" name="TextBox 18"/>
                <p:cNvSpPr txBox="1"/>
                <p:nvPr/>
              </p:nvSpPr>
              <p:spPr>
                <a:xfrm>
                  <a:off x="2019809" y="2399921"/>
                  <a:ext cx="186639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err="1" smtClean="0">
                      <a:latin typeface="+mn-lt"/>
                    </a:rPr>
                    <a:t>Unpolarized</a:t>
                  </a:r>
                  <a:r>
                    <a:rPr lang="en-US" sz="1200" dirty="0" smtClean="0">
                      <a:latin typeface="+mn-lt"/>
                    </a:rPr>
                    <a:t> cross sections</a:t>
                  </a:r>
                  <a:endParaRPr lang="en-US" sz="1200" dirty="0">
                    <a:latin typeface="+mn-lt"/>
                  </a:endParaRPr>
                </a:p>
              </p:txBody>
            </p:sp>
            <p:sp>
              <p:nvSpPr>
                <p:cNvPr id="34" name="Oval 20"/>
                <p:cNvSpPr/>
                <p:nvPr/>
              </p:nvSpPr>
              <p:spPr bwMode="auto">
                <a:xfrm>
                  <a:off x="1720891" y="3522211"/>
                  <a:ext cx="457200" cy="276999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CC00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35" name="TextBox 21"/>
                <p:cNvSpPr txBox="1"/>
                <p:nvPr/>
              </p:nvSpPr>
              <p:spPr>
                <a:xfrm>
                  <a:off x="5369950" y="2399921"/>
                  <a:ext cx="1670841" cy="3001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 smtClean="0">
                      <a:solidFill>
                        <a:prstClr val="black"/>
                      </a:solidFill>
                    </a:rPr>
                    <a:t>P Janot and G. </a:t>
                  </a:r>
                  <a:r>
                    <a:rPr lang="en-US" sz="1050" dirty="0" err="1" smtClean="0">
                      <a:solidFill>
                        <a:prstClr val="black"/>
                      </a:solidFill>
                    </a:rPr>
                    <a:t>Ganis</a:t>
                  </a:r>
                  <a:endParaRPr lang="en-US" sz="1050" dirty="0" smtClean="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5" name="ZoneTexte 4"/>
            <p:cNvSpPr txBox="1"/>
            <p:nvPr/>
          </p:nvSpPr>
          <p:spPr>
            <a:xfrm>
              <a:off x="4126532" y="3300965"/>
              <a:ext cx="6912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b="1" dirty="0" smtClean="0"/>
                <a:t>Spin,</a:t>
              </a:r>
            </a:p>
            <a:p>
              <a:r>
                <a:rPr lang="fr-FR" sz="1800" b="1" dirty="0" smtClean="0"/>
                <a:t>mass</a:t>
              </a:r>
              <a:endParaRPr lang="fr-FR" sz="18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75271" y="3173429"/>
              <a:ext cx="114967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 err="1">
                  <a:solidFill>
                    <a:srgbClr val="00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sz="1800" b="1" baseline="-25000" dirty="0" err="1">
                  <a:solidFill>
                    <a:srgbClr val="000000"/>
                  </a:solidFill>
                </a:rPr>
                <a:t>HZ</a:t>
              </a:r>
              <a:r>
                <a:rPr lang="en-US" sz="1800" b="1" baseline="-25000" dirty="0">
                  <a:solidFill>
                    <a:srgbClr val="000000"/>
                  </a:solidFill>
                </a:rPr>
                <a:t>, </a:t>
              </a:r>
              <a:r>
                <a:rPr lang="en-US" sz="1800" b="1" dirty="0">
                  <a:solidFill>
                    <a:srgbClr val="000000"/>
                  </a:solidFill>
                </a:rPr>
                <a:t>BRs, </a:t>
              </a:r>
              <a:endParaRPr lang="en-US" sz="1800" b="1" dirty="0" smtClean="0">
                <a:solidFill>
                  <a:srgbClr val="000000"/>
                </a:solidFill>
              </a:endParaRPr>
            </a:p>
            <a:p>
              <a:r>
                <a:rPr lang="en-US" sz="1800" b="1" dirty="0" smtClean="0">
                  <a:solidFill>
                    <a:srgbClr val="000000"/>
                  </a:solidFill>
                </a:rPr>
                <a:t>width</a:t>
              </a:r>
              <a:endParaRPr lang="fr-FR" sz="1800" b="1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787465" y="3030029"/>
              <a:ext cx="1217000" cy="64633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>
              <a:spAutoFit/>
            </a:bodyPr>
            <a:lstStyle/>
            <a:p>
              <a:r>
                <a:rPr lang="en-US" sz="1800" b="1" dirty="0" err="1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sz="1800" b="1" baseline="-25000" dirty="0" err="1" smtClean="0">
                  <a:solidFill>
                    <a:srgbClr val="000000"/>
                  </a:solidFill>
                </a:rPr>
                <a:t>H</a:t>
              </a:r>
              <a:r>
                <a:rPr lang="en-US" sz="1800" b="1" baseline="-25000" dirty="0" err="1" smtClean="0">
                  <a:solidFill>
                    <a:srgbClr val="000000"/>
                  </a:solidFill>
                  <a:latin typeface="Symbol" panose="05050102010706020507" pitchFamily="18" charset="2"/>
                </a:rPr>
                <a:t>nn</a:t>
              </a:r>
              <a:r>
                <a:rPr lang="en-US" sz="1800" b="1" baseline="-25000" dirty="0" smtClean="0">
                  <a:solidFill>
                    <a:srgbClr val="000000"/>
                  </a:solidFill>
                </a:rPr>
                <a:t>, </a:t>
              </a:r>
              <a:r>
                <a:rPr lang="en-US" sz="1800" b="1" dirty="0">
                  <a:solidFill>
                    <a:srgbClr val="000000"/>
                  </a:solidFill>
                </a:rPr>
                <a:t>BRs, </a:t>
              </a:r>
              <a:endParaRPr lang="en-US" sz="1800" b="1" dirty="0" smtClean="0">
                <a:solidFill>
                  <a:srgbClr val="000000"/>
                </a:solidFill>
              </a:endParaRPr>
            </a:p>
            <a:p>
              <a:r>
                <a:rPr lang="en-US" sz="1800" b="1" dirty="0" smtClean="0">
                  <a:solidFill>
                    <a:srgbClr val="000000"/>
                  </a:solidFill>
                </a:rPr>
                <a:t>width</a:t>
              </a:r>
              <a:endParaRPr lang="fr-FR" sz="1800" b="1" dirty="0"/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H="1">
              <a:off x="5088125" y="3496594"/>
              <a:ext cx="34084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flipH="1">
              <a:off x="7329369" y="3351342"/>
              <a:ext cx="5289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3780421" y="2181054"/>
            <a:ext cx="5224044" cy="7078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fr-FR" b="1" dirty="0"/>
              <a:t>But …</a:t>
            </a:r>
          </a:p>
          <a:p>
            <a:r>
              <a:rPr lang="fr-FR" b="1" dirty="0"/>
              <a:t>Cross section </a:t>
            </a:r>
            <a:r>
              <a:rPr lang="fr-FR" b="1" dirty="0" err="1"/>
              <a:t>modest</a:t>
            </a:r>
            <a:r>
              <a:rPr lang="fr-FR" b="1" dirty="0"/>
              <a:t> </a:t>
            </a:r>
            <a:r>
              <a:rPr lang="fr-FR" b="1" dirty="0">
                <a:latin typeface="Wingdings 3" panose="05040102010807070707" pitchFamily="18" charset="2"/>
              </a:rPr>
              <a:t>a</a:t>
            </a:r>
            <a:r>
              <a:rPr lang="fr-FR" b="1" dirty="0"/>
              <a:t> </a:t>
            </a:r>
            <a:r>
              <a:rPr lang="fr-FR" b="1" dirty="0" err="1" smtClean="0"/>
              <a:t>very</a:t>
            </a:r>
            <a:r>
              <a:rPr lang="fr-FR" b="1" dirty="0" smtClean="0"/>
              <a:t> large </a:t>
            </a:r>
            <a:r>
              <a:rPr lang="fr-FR" b="1" dirty="0" err="1"/>
              <a:t>luminosity</a:t>
            </a:r>
            <a:endParaRPr lang="fr-FR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151163" y="5888666"/>
            <a:ext cx="204575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Symbol" panose="05050102010706020507" pitchFamily="18" charset="2"/>
              </a:rPr>
              <a:t>d(</a:t>
            </a:r>
            <a:r>
              <a:rPr lang="fr-FR" sz="2400" b="1" dirty="0" err="1" smtClean="0">
                <a:latin typeface="Symbol" panose="05050102010706020507" pitchFamily="18" charset="2"/>
              </a:rPr>
              <a:t>s</a:t>
            </a:r>
            <a:r>
              <a:rPr lang="fr-FR" sz="2400" b="1" baseline="-25000" dirty="0" err="1" smtClean="0"/>
              <a:t>HZ</a:t>
            </a:r>
            <a:r>
              <a:rPr lang="fr-FR" sz="2400" b="1" dirty="0" smtClean="0">
                <a:latin typeface="+mj-lt"/>
              </a:rPr>
              <a:t>) = 0.4%</a:t>
            </a:r>
            <a:endParaRPr lang="fr-FR" sz="2400" b="1" baseline="-250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791580" y="5301208"/>
            <a:ext cx="1584176" cy="6619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90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86" name="Picture 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0" y="1875606"/>
            <a:ext cx="3493074" cy="320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51620" y="1981830"/>
            <a:ext cx="2384648" cy="1748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6596458"/>
              </p:ext>
            </p:extLst>
          </p:nvPr>
        </p:nvGraphicFramePr>
        <p:xfrm>
          <a:off x="703495" y="944724"/>
          <a:ext cx="3189287" cy="36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6" name="Equation" r:id="rId5" imgW="1968480" imgH="228600" progId="Equation.3">
                  <p:embed/>
                </p:oleObj>
              </mc:Choice>
              <mc:Fallback>
                <p:oleObj name="Equation" r:id="rId5" imgW="196848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3495" y="944724"/>
                        <a:ext cx="3189287" cy="369888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 descr="\\cern.ch\dfs\Users\j\janot\Public\GIF2001\fusionww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85" y="4023642"/>
            <a:ext cx="1655579" cy="128021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cxnSp>
        <p:nvCxnSpPr>
          <p:cNvPr id="7" name="Straight Arrow Connector 13"/>
          <p:cNvCxnSpPr/>
          <p:nvPr/>
        </p:nvCxnSpPr>
        <p:spPr bwMode="auto">
          <a:xfrm>
            <a:off x="3200400" y="3017858"/>
            <a:ext cx="3352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14"/>
          <p:cNvCxnSpPr/>
          <p:nvPr/>
        </p:nvCxnSpPr>
        <p:spPr bwMode="auto">
          <a:xfrm flipV="1">
            <a:off x="3242436" y="4160858"/>
            <a:ext cx="4529964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25"/>
          <p:cNvSpPr txBox="1"/>
          <p:nvPr/>
        </p:nvSpPr>
        <p:spPr>
          <a:xfrm>
            <a:off x="3352800" y="2484458"/>
            <a:ext cx="2648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n</a:t>
            </a:r>
            <a:endParaRPr lang="en-US" sz="1200" baseline="-25000" dirty="0"/>
          </a:p>
        </p:txBody>
      </p:sp>
      <p:cxnSp>
        <p:nvCxnSpPr>
          <p:cNvPr id="9" name="Straight Connector 21"/>
          <p:cNvCxnSpPr/>
          <p:nvPr/>
        </p:nvCxnSpPr>
        <p:spPr bwMode="auto">
          <a:xfrm>
            <a:off x="3028950" y="2560658"/>
            <a:ext cx="4000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22"/>
          <p:cNvCxnSpPr/>
          <p:nvPr/>
        </p:nvCxnSpPr>
        <p:spPr bwMode="auto">
          <a:xfrm flipV="1">
            <a:off x="3048000" y="2179658"/>
            <a:ext cx="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26"/>
          <p:cNvSpPr txBox="1"/>
          <p:nvPr/>
        </p:nvSpPr>
        <p:spPr>
          <a:xfrm>
            <a:off x="2971800" y="1951058"/>
            <a:ext cx="2648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n</a:t>
            </a:r>
            <a:endParaRPr lang="en-US" sz="1200" baseline="-25000" dirty="0"/>
          </a:p>
        </p:txBody>
      </p:sp>
      <p:sp>
        <p:nvSpPr>
          <p:cNvPr id="15" name="TextBox 25"/>
          <p:cNvSpPr txBox="1"/>
          <p:nvPr/>
        </p:nvSpPr>
        <p:spPr>
          <a:xfrm>
            <a:off x="2994712" y="1916832"/>
            <a:ext cx="2648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n</a:t>
            </a:r>
            <a:endParaRPr lang="en-US" sz="1200" baseline="-25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589909" y="5712434"/>
            <a:ext cx="10342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Symbol" panose="05050102010706020507" pitchFamily="18" charset="2"/>
              </a:rPr>
              <a:t>DG</a:t>
            </a:r>
            <a:r>
              <a:rPr lang="fr-FR" b="1" baseline="-25000" dirty="0"/>
              <a:t>H </a:t>
            </a:r>
            <a:r>
              <a:rPr lang="fr-FR" b="1" dirty="0" smtClean="0">
                <a:latin typeface="Symbol" panose="05050102010706020507" pitchFamily="18" charset="2"/>
              </a:rPr>
              <a:t>/G</a:t>
            </a:r>
            <a:r>
              <a:rPr lang="fr-FR" b="1" baseline="-25000" dirty="0" smtClean="0"/>
              <a:t>H</a:t>
            </a:r>
            <a:endParaRPr lang="fr-FR" b="1" baseline="-25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8555" y="4224243"/>
            <a:ext cx="204575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Symbol" panose="05050102010706020507" pitchFamily="18" charset="2"/>
              </a:rPr>
              <a:t>d(</a:t>
            </a:r>
            <a:r>
              <a:rPr lang="fr-FR" sz="2400" b="1" dirty="0" err="1" smtClean="0">
                <a:latin typeface="Symbol" panose="05050102010706020507" pitchFamily="18" charset="2"/>
              </a:rPr>
              <a:t>s</a:t>
            </a:r>
            <a:r>
              <a:rPr lang="fr-FR" sz="2400" b="1" baseline="-25000" dirty="0" err="1" smtClean="0"/>
              <a:t>WW</a:t>
            </a:r>
            <a:r>
              <a:rPr lang="fr-FR" sz="2400" b="1" baseline="-25000" dirty="0" err="1" smtClean="0">
                <a:latin typeface="Wingdings 3" panose="05040102010807070707" pitchFamily="18" charset="2"/>
              </a:rPr>
              <a:t>g</a:t>
            </a:r>
            <a:r>
              <a:rPr lang="fr-FR" sz="2400" b="1" baseline="-25000" dirty="0" err="1" smtClean="0">
                <a:latin typeface="+mn-lt"/>
              </a:rPr>
              <a:t>H</a:t>
            </a:r>
            <a:r>
              <a:rPr lang="fr-FR" sz="2400" b="1" baseline="-25000" dirty="0" err="1" smtClean="0">
                <a:latin typeface="Wingdings 3" panose="05040102010807070707" pitchFamily="18" charset="2"/>
              </a:rPr>
              <a:t>g</a:t>
            </a:r>
            <a:r>
              <a:rPr lang="fr-FR" sz="2400" b="1" baseline="-25000" dirty="0" err="1" smtClean="0">
                <a:latin typeface="+mj-lt"/>
              </a:rPr>
              <a:t>bb</a:t>
            </a:r>
            <a:r>
              <a:rPr lang="fr-FR" sz="2400" b="1" dirty="0" smtClean="0">
                <a:latin typeface="+mj-lt"/>
              </a:rPr>
              <a:t> ) </a:t>
            </a:r>
          </a:p>
          <a:p>
            <a:r>
              <a:rPr lang="fr-FR" sz="2400" b="1" dirty="0" smtClean="0">
                <a:latin typeface="+mj-lt"/>
              </a:rPr>
              <a:t>= 0.6%</a:t>
            </a:r>
            <a:endParaRPr lang="fr-FR" sz="2400" b="1" baseline="-25000" dirty="0"/>
          </a:p>
        </p:txBody>
      </p:sp>
      <p:sp>
        <p:nvSpPr>
          <p:cNvPr id="17" name="Rectangle 16"/>
          <p:cNvSpPr/>
          <p:nvPr/>
        </p:nvSpPr>
        <p:spPr>
          <a:xfrm>
            <a:off x="467544" y="188640"/>
            <a:ext cx="853294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2400" b="1" dirty="0"/>
              <a:t>Total </a:t>
            </a:r>
            <a:r>
              <a:rPr lang="fr-FR" sz="2400" b="1" dirty="0" err="1"/>
              <a:t>Higgs</a:t>
            </a:r>
            <a:r>
              <a:rPr lang="fr-FR" sz="2400" b="1" dirty="0"/>
              <a:t> </a:t>
            </a:r>
            <a:r>
              <a:rPr lang="fr-FR" sz="2400" b="1" dirty="0" err="1"/>
              <a:t>decay</a:t>
            </a:r>
            <a:r>
              <a:rPr lang="fr-FR" sz="2400" b="1" dirty="0"/>
              <a:t> </a:t>
            </a:r>
            <a:r>
              <a:rPr lang="fr-FR" sz="2400" b="1" dirty="0" err="1"/>
              <a:t>width</a:t>
            </a:r>
            <a:r>
              <a:rPr lang="fr-FR" sz="2400" b="1" dirty="0"/>
              <a:t> </a:t>
            </a:r>
            <a:r>
              <a:rPr lang="fr-FR" sz="2400" b="1" dirty="0" err="1"/>
              <a:t>can</a:t>
            </a:r>
            <a:r>
              <a:rPr lang="fr-FR" sz="2400" b="1" dirty="0"/>
              <a:t> </a:t>
            </a:r>
            <a:r>
              <a:rPr lang="fr-FR" sz="2400" b="1" dirty="0" err="1" smtClean="0"/>
              <a:t>also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extracted</a:t>
            </a:r>
            <a:r>
              <a:rPr lang="fr-FR" sz="2400" b="1" dirty="0" smtClean="0"/>
              <a:t> </a:t>
            </a:r>
            <a:r>
              <a:rPr lang="fr-FR" sz="2400" b="1" dirty="0" err="1"/>
              <a:t>from</a:t>
            </a:r>
            <a:r>
              <a:rPr lang="fr-FR" sz="2400" b="1" dirty="0"/>
              <a:t> </a:t>
            </a:r>
            <a:r>
              <a:rPr lang="fr-FR" sz="2400" b="1" dirty="0" smtClean="0"/>
              <a:t>W-fusion</a:t>
            </a:r>
            <a:endParaRPr lang="fr-FR" sz="2400" dirty="0"/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97857"/>
              </p:ext>
            </p:extLst>
          </p:nvPr>
        </p:nvGraphicFramePr>
        <p:xfrm>
          <a:off x="3932187" y="934877"/>
          <a:ext cx="4240213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7" name="Equation" r:id="rId8" imgW="2616120" imgH="228600" progId="Equation.3">
                  <p:embed/>
                </p:oleObj>
              </mc:Choice>
              <mc:Fallback>
                <p:oleObj name="Equation" r:id="rId8" imgW="261612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2187" y="934877"/>
                        <a:ext cx="4240213" cy="369887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87" name="Picture 7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2" y="5407767"/>
            <a:ext cx="4462996" cy="134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J:\Public\Moriond2001\brempro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67" y="2465378"/>
            <a:ext cx="1683261" cy="117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519990"/>
            <a:ext cx="5486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155797"/>
              </p:ext>
            </p:extLst>
          </p:nvPr>
        </p:nvGraphicFramePr>
        <p:xfrm>
          <a:off x="-508" y="8620"/>
          <a:ext cx="5201595" cy="3702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5248"/>
                <a:gridCol w="1113154"/>
                <a:gridCol w="1478682"/>
                <a:gridCol w="994511"/>
              </a:tblGrid>
              <a:tr h="828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Accelerator </a:t>
                      </a:r>
                      <a:r>
                        <a:rPr lang="en-US" sz="1600" dirty="0" smtClean="0">
                          <a:effectLst/>
                          <a:sym typeface="Wingdings"/>
                        </a:rPr>
                        <a:t> </a:t>
                      </a:r>
                      <a:r>
                        <a:rPr lang="en-US" sz="1600" dirty="0" smtClean="0">
                          <a:effectLst/>
                        </a:rPr>
                        <a:t>Physical </a:t>
                      </a:r>
                      <a:r>
                        <a:rPr lang="en-US" sz="1600" dirty="0">
                          <a:effectLst/>
                        </a:rPr>
                        <a:t>quantity  </a:t>
                      </a:r>
                      <a:r>
                        <a:rPr lang="en-US" sz="1600" dirty="0" smtClean="0">
                          <a:effectLst/>
                          <a:sym typeface="Symbol"/>
                        </a:rPr>
                        <a:t>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HL-LHC 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3000fb</a:t>
                      </a:r>
                      <a:r>
                        <a:rPr lang="en-US" sz="1600" baseline="30000" dirty="0">
                          <a:effectLst/>
                        </a:rPr>
                        <a:t>-1</a:t>
                      </a:r>
                      <a:r>
                        <a:rPr lang="en-US" sz="1600" dirty="0">
                          <a:effectLst/>
                        </a:rPr>
                        <a:t> /</a:t>
                      </a:r>
                      <a:r>
                        <a:rPr lang="en-US" sz="1600" dirty="0" err="1">
                          <a:effectLst/>
                        </a:rPr>
                        <a:t>exp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ILC (</a:t>
                      </a:r>
                      <a:r>
                        <a:rPr lang="en-US" sz="1600" dirty="0" smtClean="0">
                          <a:effectLst/>
                        </a:rPr>
                        <a:t>250+350)</a:t>
                      </a:r>
                      <a:endParaRPr lang="fr-FR" sz="1600" dirty="0">
                        <a:effectLst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TLEP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240 +350</a:t>
                      </a:r>
                      <a:endParaRPr lang="fr-FR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 IP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sym typeface="Symbol"/>
                        </a:rPr>
                        <a:t></a:t>
                      </a:r>
                      <a:r>
                        <a:rPr lang="en-US" sz="1600" baseline="-25000" dirty="0">
                          <a:effectLst/>
                        </a:rPr>
                        <a:t>H/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>
                          <a:effectLst/>
                        </a:rPr>
                        <a:t>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--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6.0%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1.0%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337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</a:t>
                      </a:r>
                      <a:r>
                        <a:rPr lang="en-US" sz="1600" dirty="0" err="1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 err="1">
                          <a:effectLst/>
                        </a:rPr>
                        <a:t>inv</a:t>
                      </a:r>
                      <a:r>
                        <a:rPr lang="en-US" sz="1600" baseline="-25000" dirty="0">
                          <a:effectLst/>
                        </a:rPr>
                        <a:t>/</a:t>
                      </a:r>
                      <a:r>
                        <a:rPr lang="en-US" sz="1600" dirty="0">
                          <a:effectLst/>
                          <a:sym typeface="Symbol"/>
                        </a:rPr>
                        <a:t></a:t>
                      </a:r>
                      <a:r>
                        <a:rPr lang="en-US" sz="1600" baseline="-25000" dirty="0">
                          <a:effectLst/>
                        </a:rPr>
                        <a:t>H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~7%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2.9%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0.45</a:t>
                      </a:r>
                      <a:r>
                        <a:rPr lang="en-US" sz="1600" b="1" dirty="0">
                          <a:effectLst/>
                        </a:rPr>
                        <a:t>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</a:t>
                      </a:r>
                      <a:r>
                        <a:rPr lang="en-US" sz="1600" baseline="-25000">
                          <a:effectLst/>
                          <a:sym typeface="Symbol"/>
                        </a:rPr>
                        <a:t>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2.0% 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14.5%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1.5%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Hgg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Hgg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3.0%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4.4%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0.8%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Hww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Hww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0.19%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HZZ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HZZ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0.9%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0.15%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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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</a:t>
                      </a:r>
                      <a:r>
                        <a:rPr lang="en-US" sz="1600" dirty="0" smtClean="0">
                          <a:effectLst/>
                        </a:rPr>
                        <a:t>10%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45%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6.2%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Δg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g</a:t>
                      </a:r>
                      <a:r>
                        <a:rPr lang="en-US" sz="1600" baseline="-25000" dirty="0" err="1">
                          <a:effectLst/>
                        </a:rPr>
                        <a:t>H</a:t>
                      </a:r>
                      <a:r>
                        <a:rPr lang="en-US" sz="1600" baseline="-25000" dirty="0">
                          <a:effectLst/>
                          <a:sym typeface="Symbol"/>
                        </a:rPr>
                        <a:t>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2.0</a:t>
                      </a:r>
                      <a:r>
                        <a:rPr lang="en-US" sz="1600" dirty="0">
                          <a:effectLst/>
                        </a:rPr>
                        <a:t>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2.9%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0.54%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Hcc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Hcc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~7%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3.8%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0.71%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  <a:tr h="250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Δg</a:t>
                      </a:r>
                      <a:r>
                        <a:rPr lang="en-US" sz="1600" baseline="-25000">
                          <a:effectLst/>
                        </a:rPr>
                        <a:t>Hbb</a:t>
                      </a:r>
                      <a:r>
                        <a:rPr lang="en-US" sz="1600">
                          <a:effectLst/>
                        </a:rPr>
                        <a:t>/g</a:t>
                      </a:r>
                      <a:r>
                        <a:rPr lang="en-US" sz="1600" baseline="-25000">
                          <a:effectLst/>
                        </a:rPr>
                        <a:t>Hbb</a:t>
                      </a:r>
                      <a:endParaRPr lang="fr-FR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4.0%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2.4%</a:t>
                      </a:r>
                      <a:endParaRPr lang="fr-F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0.42%</a:t>
                      </a:r>
                      <a:endParaRPr lang="fr-F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32" marR="62932" marT="0" marB="0"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5616117" y="656692"/>
            <a:ext cx="316835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Sensitivity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Higgs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Coupling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TLEP </a:t>
            </a:r>
            <a:r>
              <a:rPr lang="fr-FR" sz="2400" b="1" dirty="0" err="1" smtClean="0"/>
              <a:t>using</a:t>
            </a:r>
            <a:r>
              <a:rPr lang="fr-FR" sz="2400" b="1" dirty="0" smtClean="0"/>
              <a:t> data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240 and 350 </a:t>
            </a:r>
            <a:r>
              <a:rPr lang="fr-FR" sz="2400" b="1" dirty="0" err="1" smtClean="0"/>
              <a:t>GeV</a:t>
            </a:r>
            <a:r>
              <a:rPr lang="fr-FR" sz="2400" b="1" dirty="0" smtClean="0"/>
              <a:t> (5 </a:t>
            </a:r>
            <a:r>
              <a:rPr lang="fr-FR" sz="2400" b="1" dirty="0" err="1" smtClean="0"/>
              <a:t>years</a:t>
            </a:r>
            <a:r>
              <a:rPr lang="fr-FR" sz="2400" b="1" dirty="0" smtClean="0"/>
              <a:t> 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each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energy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15516" y="4437112"/>
            <a:ext cx="316835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Comparison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of TLEP </a:t>
            </a:r>
            <a:r>
              <a:rPr lang="fr-FR" sz="2400" b="1" dirty="0" err="1" smtClean="0"/>
              <a:t>sensitivities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HL-LHC and ILC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4372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24035"/>
            <a:ext cx="3476625" cy="343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671623" cy="343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èche droite 1"/>
          <p:cNvSpPr/>
          <p:nvPr/>
        </p:nvSpPr>
        <p:spPr>
          <a:xfrm>
            <a:off x="4427984" y="3390581"/>
            <a:ext cx="1440160" cy="100811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03648" y="368660"/>
            <a:ext cx="64807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/>
              <a:t>Sensitivity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Higgs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Coupling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TLEP </a:t>
            </a:r>
            <a:r>
              <a:rPr lang="fr-FR" sz="2400" b="1" dirty="0" err="1" smtClean="0"/>
              <a:t>using</a:t>
            </a:r>
            <a:r>
              <a:rPr lang="fr-FR" sz="2400" b="1" dirty="0" smtClean="0"/>
              <a:t> data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240 </a:t>
            </a:r>
            <a:r>
              <a:rPr lang="fr-FR" sz="2400" b="1" dirty="0" err="1" smtClean="0"/>
              <a:t>GeV</a:t>
            </a:r>
            <a:r>
              <a:rPr lang="fr-FR" sz="2400" b="1" dirty="0" smtClean="0"/>
              <a:t> (5 </a:t>
            </a:r>
            <a:r>
              <a:rPr lang="fr-FR" sz="2400" b="1" dirty="0" err="1" smtClean="0"/>
              <a:t>years</a:t>
            </a:r>
            <a:r>
              <a:rPr lang="fr-FR" sz="2400" b="1" dirty="0" smtClean="0"/>
              <a:t>, 4 detectors)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5919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123728" y="15389"/>
            <a:ext cx="5286576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5537" y="1145939"/>
            <a:ext cx="7848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Mesuring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electroweak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HIGHEST possible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400" b="1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collisions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of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deviations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SM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providing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indications on the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New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endParaRPr lang="fr-F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Exploring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directly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pp collisions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complement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studies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types of collisions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+/-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collisions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gg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collisions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fr-FR" sz="2400" b="1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+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fr-FR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collisons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76685" y="5193196"/>
            <a:ext cx="5271579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« &gt;50-year » programme !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14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472133" y="-30974"/>
            <a:ext cx="6084676" cy="51620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precisions at </a:t>
            </a:r>
            <a:r>
              <a:rPr lang="en-US" sz="28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ttbar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threshold</a:t>
            </a:r>
            <a:endParaRPr lang="en-US"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experi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36057"/>
            <a:ext cx="7924800" cy="281214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  <a:extLst/>
        </p:spPr>
      </p:pic>
      <p:pic>
        <p:nvPicPr>
          <p:cNvPr id="6" name="Picture 11" descr="\\cern.ch\dfs\Users\j\janot\Public\GIF2001\ttH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00200"/>
            <a:ext cx="9144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219424"/>
              </p:ext>
            </p:extLst>
          </p:nvPr>
        </p:nvGraphicFramePr>
        <p:xfrm>
          <a:off x="3124200" y="5330218"/>
          <a:ext cx="5257800" cy="976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497980"/>
                <a:gridCol w="1346510"/>
                <a:gridCol w="1346510"/>
              </a:tblGrid>
              <a:tr h="273739">
                <a:tc>
                  <a:txBody>
                    <a:bodyPr/>
                    <a:lstStyle/>
                    <a:p>
                      <a:pPr algn="ctr"/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DG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/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9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TLEP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10 MeV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11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31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34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40%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19"/>
          <p:cNvSpPr txBox="1"/>
          <p:nvPr/>
        </p:nvSpPr>
        <p:spPr>
          <a:xfrm>
            <a:off x="2695878" y="374904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Symbol" charset="2"/>
                <a:cs typeface="Symbol" charset="2"/>
              </a:rPr>
              <a:t>s</a:t>
            </a:r>
            <a:r>
              <a:rPr lang="en-US" sz="1800" b="1" baseline="-25000" dirty="0" err="1" smtClean="0"/>
              <a:t>tt</a:t>
            </a:r>
            <a:endParaRPr lang="en-US" sz="1800" b="1" baseline="-25000" dirty="0"/>
          </a:p>
        </p:txBody>
      </p:sp>
      <p:sp>
        <p:nvSpPr>
          <p:cNvPr id="9" name="TextBox 20"/>
          <p:cNvSpPr txBox="1"/>
          <p:nvPr/>
        </p:nvSpPr>
        <p:spPr>
          <a:xfrm>
            <a:off x="4038600" y="376070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+mn-lt"/>
              </a:rPr>
              <a:t>p</a:t>
            </a:r>
            <a:r>
              <a:rPr lang="en-US" sz="1800" b="1" baseline="30000" dirty="0" err="1" smtClean="0">
                <a:latin typeface="+mn-lt"/>
              </a:rPr>
              <a:t>@max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11" name="TextBox 21"/>
          <p:cNvSpPr txBox="1"/>
          <p:nvPr/>
        </p:nvSpPr>
        <p:spPr>
          <a:xfrm>
            <a:off x="6400800" y="3749040"/>
            <a:ext cx="51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A</a:t>
            </a:r>
            <a:r>
              <a:rPr lang="en-US" sz="1800" b="1" baseline="-25000" dirty="0" smtClean="0">
                <a:latin typeface="+mn-lt"/>
              </a:rPr>
              <a:t>FB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4022308" y="2268230"/>
            <a:ext cx="1159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 smtClean="0"/>
              <a:t>top</a:t>
            </a:r>
            <a:r>
              <a:rPr lang="en-US" sz="1100" dirty="0" smtClean="0"/>
              <a:t> = 175 </a:t>
            </a:r>
            <a:r>
              <a:rPr lang="en-US" sz="1100" dirty="0" err="1" smtClean="0"/>
              <a:t>GeV</a:t>
            </a:r>
            <a:endParaRPr lang="en-US" sz="1100" dirty="0"/>
          </a:p>
        </p:txBody>
      </p:sp>
      <p:sp>
        <p:nvSpPr>
          <p:cNvPr id="13" name="TextBox 14"/>
          <p:cNvSpPr txBox="1"/>
          <p:nvPr/>
        </p:nvSpPr>
        <p:spPr>
          <a:xfrm>
            <a:off x="6400800" y="4436707"/>
            <a:ext cx="2223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M. Martinez and R. </a:t>
            </a:r>
            <a:r>
              <a:rPr lang="en-US" sz="1100" dirty="0" err="1" smtClean="0">
                <a:solidFill>
                  <a:prstClr val="black"/>
                </a:solidFill>
              </a:rPr>
              <a:t>Miquel</a:t>
            </a:r>
            <a:r>
              <a:rPr lang="en-US" sz="1100" dirty="0" smtClean="0">
                <a:solidFill>
                  <a:prstClr val="black"/>
                </a:solidFill>
              </a:rPr>
              <a:t>, 2003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5351642" y="1371600"/>
            <a:ext cx="28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00"/>
                </a:solidFill>
              </a:rPr>
              <a:t>-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742042" y="1671935"/>
            <a:ext cx="28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99"/>
                </a:solidFill>
              </a:rPr>
              <a:t>-</a:t>
            </a:r>
            <a:endParaRPr lang="en-US" dirty="0">
              <a:solidFill>
                <a:srgbClr val="CC0099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9100" y="562785"/>
            <a:ext cx="8610600" cy="5378450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 smtClean="0">
                <a:solidFill>
                  <a:schemeClr val="bg1"/>
                </a:solidFill>
              </a:rPr>
              <a:t>Scan of the </a:t>
            </a:r>
            <a:r>
              <a:rPr lang="en-US" sz="2000" b="1" kern="0" dirty="0" err="1" smtClean="0">
                <a:solidFill>
                  <a:schemeClr val="bg1"/>
                </a:solidFill>
              </a:rPr>
              <a:t>tt</a:t>
            </a:r>
            <a:r>
              <a:rPr lang="en-US" sz="2000" b="1" kern="0" dirty="0" smtClean="0">
                <a:solidFill>
                  <a:schemeClr val="bg1"/>
                </a:solidFill>
              </a:rPr>
              <a:t> threshold </a:t>
            </a:r>
          </a:p>
          <a:p>
            <a:pPr lvl="1"/>
            <a:r>
              <a:rPr lang="en-US" sz="1600" b="1" kern="0" dirty="0" smtClean="0">
                <a:solidFill>
                  <a:schemeClr val="bg1"/>
                </a:solidFill>
                <a:cs typeface="Symbol" charset="2"/>
              </a:rPr>
              <a:t>Observables</a:t>
            </a:r>
            <a:r>
              <a:rPr lang="en-US" sz="1600" b="1" kern="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</a:t>
            </a:r>
            <a:r>
              <a:rPr lang="en-US" sz="1600" b="1" kern="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sz="1600" b="1" kern="0" baseline="-25000" dirty="0" err="1" smtClean="0">
                <a:solidFill>
                  <a:schemeClr val="bg1"/>
                </a:solidFill>
              </a:rPr>
              <a:t>tt</a:t>
            </a:r>
            <a:r>
              <a:rPr lang="en-US" sz="1600" b="1" kern="0" dirty="0" smtClean="0">
                <a:solidFill>
                  <a:schemeClr val="bg1"/>
                </a:solidFill>
              </a:rPr>
              <a:t>, A</a:t>
            </a:r>
            <a:r>
              <a:rPr lang="en-US" sz="1600" b="1" kern="0" baseline="-25000" dirty="0" smtClean="0">
                <a:solidFill>
                  <a:schemeClr val="bg1"/>
                </a:solidFill>
              </a:rPr>
              <a:t>FB</a:t>
            </a:r>
            <a:r>
              <a:rPr lang="en-US" sz="1600" b="1" kern="0" dirty="0" smtClean="0">
                <a:solidFill>
                  <a:schemeClr val="bg1"/>
                </a:solidFill>
              </a:rPr>
              <a:t> and &lt;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p</a:t>
            </a:r>
            <a:r>
              <a:rPr lang="en-US" sz="1600" b="1" kern="0" baseline="30000" dirty="0" err="1" smtClean="0">
                <a:solidFill>
                  <a:schemeClr val="bg1"/>
                </a:solidFill>
              </a:rPr>
              <a:t>@max</a:t>
            </a:r>
            <a:r>
              <a:rPr lang="en-US" sz="1600" b="1" kern="0" dirty="0" smtClean="0">
                <a:solidFill>
                  <a:schemeClr val="bg1"/>
                </a:solidFill>
              </a:rPr>
              <a:t>&gt; sensitive to 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m</a:t>
            </a:r>
            <a:r>
              <a:rPr lang="en-US" sz="1600" b="1" kern="0" baseline="-25000" dirty="0" err="1" smtClean="0">
                <a:solidFill>
                  <a:schemeClr val="bg1"/>
                </a:solidFill>
              </a:rPr>
              <a:t>top</a:t>
            </a:r>
            <a:r>
              <a:rPr lang="en-US" sz="1600" b="1" kern="0" baseline="-25000" dirty="0" smtClean="0">
                <a:solidFill>
                  <a:schemeClr val="bg1"/>
                </a:solidFill>
              </a:rPr>
              <a:t> </a:t>
            </a:r>
            <a:r>
              <a:rPr lang="en-US" sz="1600" b="1" kern="0" dirty="0" smtClean="0">
                <a:solidFill>
                  <a:schemeClr val="bg1"/>
                </a:solidFill>
              </a:rPr>
              <a:t>, </a:t>
            </a:r>
            <a:r>
              <a:rPr lang="en-US" sz="1600" b="1" kern="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kern="0" baseline="-25000" dirty="0" err="1" smtClean="0">
                <a:solidFill>
                  <a:schemeClr val="bg1"/>
                </a:solidFill>
              </a:rPr>
              <a:t>top</a:t>
            </a:r>
            <a:r>
              <a:rPr lang="en-US" sz="1600" b="1" kern="0" baseline="-25000" dirty="0" smtClean="0">
                <a:solidFill>
                  <a:schemeClr val="bg1"/>
                </a:solidFill>
              </a:rPr>
              <a:t> </a:t>
            </a:r>
            <a:r>
              <a:rPr lang="en-US" sz="1600" b="1" kern="0" dirty="0" smtClean="0">
                <a:solidFill>
                  <a:schemeClr val="bg1"/>
                </a:solidFill>
              </a:rPr>
              <a:t>, and </a:t>
            </a:r>
            <a:r>
              <a:rPr lang="en-US" sz="1600" b="1" kern="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l</a:t>
            </a:r>
            <a:r>
              <a:rPr lang="en-US" sz="1600" b="1" kern="0" baseline="-25000" dirty="0" err="1" smtClean="0">
                <a:solidFill>
                  <a:schemeClr val="bg1"/>
                </a:solidFill>
              </a:rPr>
              <a:t>top</a:t>
            </a:r>
            <a:r>
              <a:rPr lang="en-US" sz="1600" b="1" kern="0" dirty="0" smtClean="0">
                <a:solidFill>
                  <a:schemeClr val="bg1"/>
                </a:solidFill>
              </a:rPr>
              <a:t> (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ttH</a:t>
            </a:r>
            <a:r>
              <a:rPr lang="en-US" sz="1600" b="1" kern="0" dirty="0" smtClean="0">
                <a:solidFill>
                  <a:schemeClr val="bg1"/>
                </a:solidFill>
              </a:rPr>
              <a:t> Yukawa coupling)</a:t>
            </a:r>
          </a:p>
          <a:p>
            <a:pPr lvl="2"/>
            <a:r>
              <a:rPr lang="en-US" sz="1600" b="1" kern="0" dirty="0" smtClean="0">
                <a:solidFill>
                  <a:schemeClr val="bg1"/>
                </a:solidFill>
              </a:rPr>
              <a:t>Experimental precision for ILC with 100,000 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tt</a:t>
            </a:r>
            <a:r>
              <a:rPr lang="en-US" sz="1600" b="1" kern="0" dirty="0" smtClean="0">
                <a:solidFill>
                  <a:schemeClr val="bg1"/>
                </a:solidFill>
              </a:rPr>
              <a:t> events </a:t>
            </a:r>
          </a:p>
          <a:p>
            <a:pPr lvl="3"/>
            <a:r>
              <a:rPr lang="en-US" sz="1600" b="1" kern="0" dirty="0" smtClean="0">
                <a:solidFill>
                  <a:schemeClr val="bg1"/>
                </a:solidFill>
              </a:rPr>
              <a:t>No 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beamstrahlung</a:t>
            </a:r>
            <a:r>
              <a:rPr lang="en-US" sz="1600" b="1" kern="0" dirty="0" smtClean="0">
                <a:solidFill>
                  <a:schemeClr val="bg1"/>
                </a:solidFill>
              </a:rPr>
              <a:t> and 500,000 </a:t>
            </a:r>
            <a:r>
              <a:rPr lang="en-US" sz="1600" b="1" kern="0" dirty="0" err="1" smtClean="0">
                <a:solidFill>
                  <a:schemeClr val="bg1"/>
                </a:solidFill>
              </a:rPr>
              <a:t>tt</a:t>
            </a:r>
            <a:r>
              <a:rPr lang="en-US" sz="1600" b="1" kern="0" dirty="0" smtClean="0">
                <a:solidFill>
                  <a:schemeClr val="bg1"/>
                </a:solidFill>
              </a:rPr>
              <a:t> events at TLEP</a:t>
            </a:r>
          </a:p>
          <a:p>
            <a:pPr lvl="3"/>
            <a:endParaRPr lang="en-US" sz="1600" b="1" kern="0" dirty="0" smtClean="0">
              <a:solidFill>
                <a:schemeClr val="bg1"/>
              </a:solidFill>
            </a:endParaRPr>
          </a:p>
          <a:p>
            <a:pPr lvl="1"/>
            <a:endParaRPr lang="en-US" sz="1600" b="1" kern="0" dirty="0" smtClean="0"/>
          </a:p>
          <a:p>
            <a:pPr lvl="1"/>
            <a:endParaRPr lang="en-US" sz="1600" kern="0" dirty="0" smtClean="0"/>
          </a:p>
          <a:p>
            <a:pPr lvl="1"/>
            <a:endParaRPr lang="en-US" sz="1600" kern="0" dirty="0" smtClean="0"/>
          </a:p>
          <a:p>
            <a:pPr lvl="1"/>
            <a:endParaRPr lang="en-US" sz="1600" kern="0" dirty="0" smtClean="0"/>
          </a:p>
          <a:p>
            <a:pPr lvl="1"/>
            <a:endParaRPr lang="en-US" sz="1600" kern="0" dirty="0" smtClean="0"/>
          </a:p>
          <a:p>
            <a:pPr lvl="1"/>
            <a:endParaRPr lang="en-US" sz="1600" kern="0" dirty="0" smtClean="0"/>
          </a:p>
          <a:p>
            <a:pPr lvl="1"/>
            <a:endParaRPr lang="en-US" sz="1600" kern="0" dirty="0" smtClean="0"/>
          </a:p>
          <a:p>
            <a:pPr marL="457200" lvl="1" indent="0">
              <a:buFontTx/>
              <a:buNone/>
            </a:pPr>
            <a:endParaRPr lang="en-US" sz="1600" kern="0" dirty="0" smtClean="0"/>
          </a:p>
          <a:p>
            <a:pPr lvl="2"/>
            <a:endParaRPr lang="en-US" sz="1600" kern="0" dirty="0" smtClean="0"/>
          </a:p>
          <a:p>
            <a:pPr lvl="2"/>
            <a:r>
              <a:rPr lang="en-US" sz="1600" b="1" kern="0" dirty="0" smtClean="0">
                <a:solidFill>
                  <a:schemeClr val="bg1"/>
                </a:solidFill>
              </a:rPr>
              <a:t>Expected sensitivity for TLEP (full study to be done) and ILC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91099" y="5027663"/>
            <a:ext cx="2391767" cy="1827143"/>
            <a:chOff x="6644729" y="2317852"/>
            <a:chExt cx="2391767" cy="1827143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729" y="2317852"/>
              <a:ext cx="2391767" cy="1827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1" descr="\\cern.ch\dfs\Users\j\janot\Public\GIF2001\ttH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404" y="3332812"/>
              <a:ext cx="660296" cy="52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79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1560" y="31268"/>
            <a:ext cx="8037008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of the Higgs properties, its couplings and the potential</a:t>
            </a:r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52707" y="615476"/>
                <a:ext cx="4931991" cy="583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𝑯𝒊𝒈𝒈𝒔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𝝁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2800" b="1">
                    <a:solidFill>
                      <a:srgbClr val="FFFFFF"/>
                    </a:solidFill>
                    <a:sym typeface="Symbo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</m:e>
                      <m:sup>
                        <m:r>
                          <a:rPr lang="en-US" sz="2800" b="1" i="1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†</m:t>
                        </m:r>
                      </m:sup>
                    </m:sSup>
                    <m:r>
                      <a:rPr lang="en-US" sz="2800" b="1" i="1">
                        <a:solidFill>
                          <a:srgbClr val="FFFFFF"/>
                        </a:solidFill>
                        <a:latin typeface="Cambria Math"/>
                        <a:ea typeface="Cambria Math"/>
                        <a:sym typeface="Symbol"/>
                      </a:rPr>
                      <m:t>𝝓</m:t>
                    </m:r>
                    <m:r>
                      <a:rPr lang="en-US" sz="2800" b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  <a:sym typeface="Symbol"/>
                      </a:rPr>
                      <m:t>+</m:t>
                    </m:r>
                    <m:r>
                      <a:rPr lang="en-US" sz="28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  <a:sym typeface="Symbol"/>
                      </a:rPr>
                      <m:t>𝝀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  <m:t></m:t>
                        </m:r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  <a:sym typeface="Symbol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𝝓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  <a:sym typeface="Symbol"/>
                              </a:rPr>
                              <m:t>†</m:t>
                            </m:r>
                          </m:sup>
                        </m:sSup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𝝓</m:t>
                        </m:r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  <m:t>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FFFF"/>
                            </a:solidFill>
                            <a:latin typeface="Cambria Math"/>
                            <a:sym typeface="Symbol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07" y="615476"/>
                <a:ext cx="4931991" cy="58368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Accolade ouvrante 4"/>
          <p:cNvSpPr/>
          <p:nvPr/>
        </p:nvSpPr>
        <p:spPr>
          <a:xfrm rot="16200000">
            <a:off x="3362712" y="568386"/>
            <a:ext cx="360040" cy="2440797"/>
          </a:xfrm>
          <a:prstGeom prst="leftBrac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94731" y="1834397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potential </a:t>
            </a:r>
            <a:endParaRPr lang="en-US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9599"/>
            <a:ext cx="1455806" cy="145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-2305" y="3372923"/>
                <a:ext cx="2645403" cy="10016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𝝓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𝒎𝒊𝒏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𝒗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ad>
                            <m:radPr>
                              <m:degHide m:val="on"/>
                              <m:ctrlPr>
                                <a:rPr lang="en-US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1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𝝁</m:t>
                                      </m:r>
                                    </m:e>
                                    <m:sup>
                                      <m:r>
                                        <a:rPr lang="en-US" b="1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𝟐</m:t>
                                  </m:r>
                                  <m:r>
                                    <a:rPr lang="en-US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𝝀</m:t>
                                  </m:r>
                                </m:den>
                              </m:f>
                            </m:e>
                          </m:rad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𝒊</m:t>
                          </m:r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𝜹</m:t>
                          </m:r>
                        </m:sup>
                      </m:sSup>
                    </m:oMath>
                  </m:oMathPara>
                </a14:m>
                <a:endParaRPr lang="en-US" b="1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5" y="3372923"/>
                <a:ext cx="2645403" cy="10016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-15884" y="1429489"/>
                <a:ext cx="17963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𝝓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𝒎𝒊𝒏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𝒗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en-US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884" y="1429489"/>
                <a:ext cx="1796326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/>
              <p:cNvSpPr txBox="1"/>
              <p:nvPr/>
            </p:nvSpPr>
            <p:spPr>
              <a:xfrm>
                <a:off x="219269" y="6332808"/>
                <a:ext cx="1741181" cy="4801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C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𝑯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 smtClean="0">
                              <a:solidFill>
                                <a:srgbClr val="00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  <a:ea typeface="Cambria Math"/>
                                </a:rPr>
                                <m:t>𝝀</m:t>
                              </m:r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00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269" y="6332808"/>
                <a:ext cx="1741181" cy="4801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ZoneTexte 54"/>
              <p:cNvSpPr txBox="1"/>
              <p:nvPr/>
            </p:nvSpPr>
            <p:spPr>
              <a:xfrm>
                <a:off x="226577" y="5985284"/>
                <a:ext cx="1726563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𝝊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𝟐𝟒𝟔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𝑮𝒆𝑽</m:t>
                      </m:r>
                    </m:oMath>
                  </m:oMathPara>
                </a14:m>
                <a:endParaRPr lang="en-US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5" name="ZoneTexte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77" y="5985284"/>
                <a:ext cx="1726563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988860"/>
            <a:ext cx="31623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5472100" y="498233"/>
            <a:ext cx="356439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strength varies with energy scale, depends on quantum numbers and particle species</a:t>
            </a:r>
          </a:p>
        </p:txBody>
      </p:sp>
      <p:pic>
        <p:nvPicPr>
          <p:cNvPr id="60" name="Picture 2" descr="D:\TEMP\TIARA\TIARA talks\conference\ASC-2012\assympt-freedom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29" y="1440790"/>
            <a:ext cx="2695575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ZoneTexte 60"/>
          <p:cNvSpPr txBox="1"/>
          <p:nvPr/>
        </p:nvSpPr>
        <p:spPr>
          <a:xfrm>
            <a:off x="6960915" y="1834397"/>
            <a:ext cx="1924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</a:rPr>
              <a:t>Strong coupling</a:t>
            </a:r>
            <a:endParaRPr lang="en-US" b="1">
              <a:solidFill>
                <a:srgbClr val="000000"/>
              </a:solidFill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2889993" y="605677"/>
            <a:ext cx="2268881" cy="5953843"/>
            <a:chOff x="2889993" y="605677"/>
            <a:chExt cx="2268881" cy="5953843"/>
          </a:xfrm>
        </p:grpSpPr>
        <p:sp>
          <p:nvSpPr>
            <p:cNvPr id="13" name="Ellipse 12"/>
            <p:cNvSpPr/>
            <p:nvPr/>
          </p:nvSpPr>
          <p:spPr>
            <a:xfrm>
              <a:off x="3743907" y="605677"/>
              <a:ext cx="432049" cy="594843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889993" y="1254267"/>
              <a:ext cx="2175596" cy="400110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rgbClr val="000000"/>
                  </a:solidFill>
                </a:rPr>
                <a:t>field self coupling</a:t>
              </a:r>
              <a:endParaRPr lang="en-US" b="1">
                <a:solidFill>
                  <a:srgbClr val="000000"/>
                </a:solidFill>
              </a:endParaRP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3054707" y="2433495"/>
              <a:ext cx="2104167" cy="1475118"/>
              <a:chOff x="2767890" y="2947956"/>
              <a:chExt cx="2104167" cy="1475118"/>
            </a:xfrm>
          </p:grpSpPr>
          <p:grpSp>
            <p:nvGrpSpPr>
              <p:cNvPr id="40" name="Groupe 39"/>
              <p:cNvGrpSpPr/>
              <p:nvPr/>
            </p:nvGrpSpPr>
            <p:grpSpPr>
              <a:xfrm>
                <a:off x="2767890" y="2947956"/>
                <a:ext cx="2104167" cy="1475118"/>
                <a:chOff x="2367697" y="2367254"/>
                <a:chExt cx="2104167" cy="1475118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2367697" y="2367254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44" name="Groupe 43"/>
                <p:cNvGrpSpPr/>
                <p:nvPr/>
              </p:nvGrpSpPr>
              <p:grpSpPr>
                <a:xfrm>
                  <a:off x="2940129" y="2379855"/>
                  <a:ext cx="1492116" cy="1446642"/>
                  <a:chOff x="3518170" y="3228563"/>
                  <a:chExt cx="1492116" cy="1446642"/>
                </a:xfrm>
              </p:grpSpPr>
              <p:cxnSp>
                <p:nvCxnSpPr>
                  <p:cNvPr id="46" name="Connecteur droit 45"/>
                  <p:cNvCxnSpPr/>
                  <p:nvPr/>
                </p:nvCxnSpPr>
                <p:spPr>
                  <a:xfrm>
                    <a:off x="3518170" y="3784547"/>
                    <a:ext cx="1310938" cy="25652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cteur droit 46"/>
                  <p:cNvCxnSpPr/>
                  <p:nvPr/>
                </p:nvCxnSpPr>
                <p:spPr>
                  <a:xfrm>
                    <a:off x="4150603" y="3384437"/>
                    <a:ext cx="30433" cy="11606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ZoneTexte 48"/>
                  <p:cNvSpPr txBox="1"/>
                  <p:nvPr/>
                </p:nvSpPr>
                <p:spPr>
                  <a:xfrm>
                    <a:off x="3756391" y="3228563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3" name="ZoneTexte 52"/>
                  <p:cNvSpPr txBox="1"/>
                  <p:nvPr/>
                </p:nvSpPr>
                <p:spPr>
                  <a:xfrm>
                    <a:off x="3955703" y="42750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4" name="ZoneTexte 53"/>
                  <p:cNvSpPr txBox="1"/>
                  <p:nvPr/>
                </p:nvSpPr>
                <p:spPr>
                  <a:xfrm>
                    <a:off x="4626848" y="37843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45" name="ZoneTexte 44"/>
                <p:cNvSpPr txBox="1"/>
                <p:nvPr/>
              </p:nvSpPr>
              <p:spPr>
                <a:xfrm>
                  <a:off x="2855971" y="3064100"/>
                  <a:ext cx="572593" cy="400110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smtClean="0">
                      <a:solidFill>
                        <a:srgbClr val="000000"/>
                      </a:solidFill>
                      <a:latin typeface="Symbol" pitchFamily="18" charset="2"/>
                    </a:rPr>
                    <a:t>µ</a:t>
                  </a:r>
                  <a:r>
                    <a:rPr lang="en-US" b="1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b="1" smtClean="0">
                      <a:solidFill>
                        <a:srgbClr val="000000"/>
                      </a:solidFill>
                      <a:latin typeface="Symbol" pitchFamily="18" charset="2"/>
                    </a:rPr>
                    <a:t>l</a:t>
                  </a:r>
                  <a:endParaRPr lang="en-US" b="1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sp>
            <p:nvSpPr>
              <p:cNvPr id="58" name="ZoneTexte 57"/>
              <p:cNvSpPr txBox="1"/>
              <p:nvPr/>
            </p:nvSpPr>
            <p:spPr>
              <a:xfrm>
                <a:off x="3148603" y="3176381"/>
                <a:ext cx="3834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>
                    <a:solidFill>
                      <a:srgbClr val="000000"/>
                    </a:solidFill>
                  </a:rPr>
                  <a:t>H</a:t>
                </a:r>
                <a:endParaRPr lang="en-US" b="1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3054707" y="4057421"/>
              <a:ext cx="2104167" cy="1475118"/>
              <a:chOff x="2767890" y="5252312"/>
              <a:chExt cx="2104167" cy="1475118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2767890" y="5252312"/>
                <a:ext cx="2104167" cy="1475118"/>
                <a:chOff x="2367697" y="2367254"/>
                <a:chExt cx="2104167" cy="1475118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2367697" y="2367254"/>
                  <a:ext cx="2104167" cy="147511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30" name="Groupe 29"/>
                <p:cNvGrpSpPr/>
                <p:nvPr/>
              </p:nvGrpSpPr>
              <p:grpSpPr>
                <a:xfrm>
                  <a:off x="3286753" y="2460327"/>
                  <a:ext cx="1145492" cy="1366170"/>
                  <a:chOff x="3864794" y="3309035"/>
                  <a:chExt cx="1145492" cy="1366170"/>
                </a:xfrm>
              </p:grpSpPr>
              <p:cxnSp>
                <p:nvCxnSpPr>
                  <p:cNvPr id="32" name="Connecteur droit 31"/>
                  <p:cNvCxnSpPr/>
                  <p:nvPr/>
                </p:nvCxnSpPr>
                <p:spPr>
                  <a:xfrm>
                    <a:off x="4181036" y="3969061"/>
                    <a:ext cx="648072" cy="7200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necteur droit 32"/>
                  <p:cNvCxnSpPr/>
                  <p:nvPr/>
                </p:nvCxnSpPr>
                <p:spPr>
                  <a:xfrm>
                    <a:off x="4181036" y="4005065"/>
                    <a:ext cx="0" cy="54006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3864794" y="330903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" name="ZoneTexte 34"/>
                  <p:cNvSpPr txBox="1"/>
                  <p:nvPr/>
                </p:nvSpPr>
                <p:spPr>
                  <a:xfrm>
                    <a:off x="3955703" y="42750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6" name="ZoneTexte 35"/>
                  <p:cNvSpPr txBox="1"/>
                  <p:nvPr/>
                </p:nvSpPr>
                <p:spPr>
                  <a:xfrm>
                    <a:off x="4626848" y="3784395"/>
                    <a:ext cx="383438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smtClean="0">
                        <a:solidFill>
                          <a:srgbClr val="000000"/>
                        </a:solidFill>
                      </a:rPr>
                      <a:t>H</a:t>
                    </a:r>
                    <a:endParaRPr lang="en-US" b="1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38" name="ZoneTexte 37"/>
                <p:cNvSpPr txBox="1"/>
                <p:nvPr/>
              </p:nvSpPr>
              <p:spPr>
                <a:xfrm>
                  <a:off x="2367697" y="3060403"/>
                  <a:ext cx="1165704" cy="400110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µ</a:t>
                  </a:r>
                  <a:r>
                    <a:rPr lang="en-US" b="1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b="1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l</a:t>
                  </a:r>
                  <a:r>
                    <a:rPr lang="en-US" b="1" baseline="30000" dirty="0" smtClean="0">
                      <a:solidFill>
                        <a:srgbClr val="000000"/>
                      </a:solidFill>
                      <a:latin typeface="Symbol" pitchFamily="18" charset="2"/>
                    </a:rPr>
                    <a:t>1/2</a:t>
                  </a:r>
                  <a:r>
                    <a:rPr lang="en-US" b="1" dirty="0" smtClean="0">
                      <a:solidFill>
                        <a:srgbClr val="000000"/>
                      </a:solidFill>
                      <a:latin typeface="Times New Roman"/>
                    </a:rPr>
                    <a:t>M</a:t>
                  </a:r>
                  <a:r>
                    <a:rPr lang="en-US" b="1" baseline="-25000" dirty="0" smtClean="0">
                      <a:solidFill>
                        <a:srgbClr val="000000"/>
                      </a:solidFill>
                      <a:latin typeface="Times New Roman"/>
                    </a:rPr>
                    <a:t>H</a:t>
                  </a:r>
                  <a:endParaRPr lang="en-US" b="1" dirty="0">
                    <a:solidFill>
                      <a:srgbClr val="000000"/>
                    </a:solidFill>
                    <a:latin typeface="Times New Roman"/>
                  </a:endParaRPr>
                </a:p>
              </p:txBody>
            </p:sp>
          </p:grpSp>
          <p:cxnSp>
            <p:nvCxnSpPr>
              <p:cNvPr id="50" name="Connecteur droit 49"/>
              <p:cNvCxnSpPr/>
              <p:nvPr/>
            </p:nvCxnSpPr>
            <p:spPr>
              <a:xfrm>
                <a:off x="3612235" y="5518190"/>
                <a:ext cx="390953" cy="52322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ZoneTexte 15"/>
            <p:cNvSpPr txBox="1"/>
            <p:nvPr/>
          </p:nvSpPr>
          <p:spPr>
            <a:xfrm>
              <a:off x="3296548" y="5728523"/>
              <a:ext cx="1758815" cy="83099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Consistency</a:t>
              </a:r>
            </a:p>
            <a:p>
              <a:pPr algn="ctr"/>
              <a:r>
                <a:rPr lang="en-US" sz="2400" b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Check</a:t>
              </a:r>
              <a:endPara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5257654" y="6037335"/>
            <a:ext cx="2358851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Vaccuum instability</a:t>
            </a: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354624" y="4950625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runs too</a:t>
            </a:r>
            <a:endParaRPr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4392551"/>
            <a:ext cx="2224726" cy="151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2" name="Connecteur droit avec flèche 61"/>
          <p:cNvCxnSpPr/>
          <p:nvPr/>
        </p:nvCxnSpPr>
        <p:spPr>
          <a:xfrm>
            <a:off x="863588" y="4194764"/>
            <a:ext cx="756084" cy="112184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4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/>
      <p:bldP spid="21" grpId="0" animBg="1"/>
      <p:bldP spid="21" grpId="1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437611"/>
              </p:ext>
            </p:extLst>
          </p:nvPr>
        </p:nvGraphicFramePr>
        <p:xfrm>
          <a:off x="0" y="764704"/>
          <a:ext cx="9144001" cy="4103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668"/>
                <a:gridCol w="1296144"/>
                <a:gridCol w="1476164"/>
                <a:gridCol w="1656184"/>
                <a:gridCol w="1296144"/>
                <a:gridCol w="1835697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LHC(300)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LHC (3000)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ILC (250+350)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TLEP (240+350)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Comment </a:t>
                      </a:r>
                      <a:endParaRPr lang="fr-FR" dirty="0"/>
                    </a:p>
                  </a:txBody>
                  <a:tcPr/>
                </a:tc>
              </a:tr>
              <a:tr h="5019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H</a:t>
                      </a:r>
                      <a:r>
                        <a:rPr lang="en-US" sz="1800" b="1" dirty="0" smtClean="0">
                          <a:effectLst/>
                        </a:rPr>
                        <a:t>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~100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~50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~30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~7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Overkill</a:t>
                      </a:r>
                      <a:r>
                        <a:rPr lang="fr-FR" b="1" baseline="0" dirty="0" smtClean="0"/>
                        <a:t> for </a:t>
                      </a:r>
                      <a:r>
                        <a:rPr lang="fr-FR" b="1" baseline="0" dirty="0" err="1" smtClean="0"/>
                        <a:t>now</a:t>
                      </a:r>
                      <a:endParaRPr lang="fr-FR" b="1" dirty="0"/>
                    </a:p>
                  </a:txBody>
                  <a:tcPr/>
                </a:tc>
              </a:tr>
              <a:tr h="239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  <a:latin typeface="Symbol" pitchFamily="18" charset="2"/>
                        </a:rPr>
                        <a:t>DG</a:t>
                      </a:r>
                      <a:r>
                        <a:rPr lang="en-US" sz="1800" b="1" baseline="-25000" dirty="0" smtClean="0">
                          <a:effectLst/>
                          <a:latin typeface="Symbol" pitchFamily="18" charset="2"/>
                        </a:rPr>
                        <a:t>H</a:t>
                      </a:r>
                      <a:r>
                        <a:rPr lang="en-US" sz="1800" b="1" baseline="0" dirty="0" smtClean="0">
                          <a:effectLst/>
                          <a:latin typeface="Symbol" pitchFamily="18" charset="2"/>
                        </a:rPr>
                        <a:t>/</a:t>
                      </a:r>
                      <a:r>
                        <a:rPr lang="en-US" sz="1800" b="1" dirty="0" smtClean="0">
                          <a:effectLst/>
                          <a:latin typeface="Symbol" pitchFamily="18" charset="2"/>
                        </a:rPr>
                        <a:t>G</a:t>
                      </a:r>
                      <a:r>
                        <a:rPr lang="en-US" sz="1800" b="1" baseline="-25000" dirty="0" smtClean="0">
                          <a:effectLst/>
                          <a:latin typeface="Symbol" pitchFamily="18" charset="2"/>
                        </a:rPr>
                        <a:t>H </a:t>
                      </a:r>
                      <a:r>
                        <a:rPr lang="en-US" sz="1800" b="1" baseline="0" dirty="0" smtClean="0">
                          <a:effectLst/>
                          <a:latin typeface="Symbol" pitchFamily="18" charset="2"/>
                        </a:rPr>
                        <a:t>(</a:t>
                      </a: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DG</a:t>
                      </a:r>
                      <a:r>
                        <a:rPr lang="en-US" sz="1800" b="1" baseline="-25000" dirty="0" err="1" smtClean="0">
                          <a:effectLst/>
                          <a:latin typeface="+mj-lt"/>
                        </a:rPr>
                        <a:t>inv</a:t>
                      </a:r>
                      <a:r>
                        <a:rPr lang="en-US" sz="1800" b="1" baseline="0" dirty="0" smtClean="0">
                          <a:effectLst/>
                          <a:latin typeface="Symbol" pitchFamily="18" charset="2"/>
                        </a:rPr>
                        <a:t>)</a:t>
                      </a:r>
                      <a:endParaRPr lang="en-US" sz="1800" b="1" dirty="0" smtClean="0">
                        <a:effectLst/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--(14)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--(7)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6(2.9)%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1.0(0.45)%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effectLst/>
                        </a:rPr>
                        <a:t>H spin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  <a:latin typeface="Wingdings 2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  <a:latin typeface="Wingdings 2" pitchFamily="18" charset="2"/>
                        </a:rPr>
                        <a:t>P</a:t>
                      </a:r>
                      <a:endParaRPr lang="fr-FR" b="1" dirty="0">
                        <a:solidFill>
                          <a:srgbClr val="FF0000"/>
                        </a:solidFill>
                        <a:latin typeface="Wingdings 2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latin typeface="Wingdings 2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latin typeface="Wingdings 2" pitchFamily="18" charset="2"/>
                        </a:rPr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b="1" dirty="0" smtClean="0">
                        <a:latin typeface="Wingdings 2" pitchFamily="18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W</a:t>
                      </a:r>
                      <a:r>
                        <a:rPr lang="en-US" sz="1800" b="1" dirty="0" smtClean="0">
                          <a:effectLst/>
                        </a:rPr>
                        <a:t>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~10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~10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~7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&lt;0.5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Theo. </a:t>
                      </a:r>
                      <a:r>
                        <a:rPr lang="fr-FR" b="1" baseline="0" dirty="0" smtClean="0"/>
                        <a:t> </a:t>
                      </a:r>
                      <a:r>
                        <a:rPr lang="fr-FR" b="1" baseline="0" dirty="0" err="1" smtClean="0"/>
                        <a:t>limits</a:t>
                      </a:r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t</a:t>
                      </a:r>
                      <a:r>
                        <a:rPr lang="en-US" sz="1800" b="1" dirty="0" smtClean="0">
                          <a:effectLst/>
                        </a:rPr>
                        <a:t>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800-1000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500-800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31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10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~100 </a:t>
                      </a:r>
                      <a:r>
                        <a:rPr lang="fr-FR" b="1" dirty="0" err="1" smtClean="0"/>
                        <a:t>from</a:t>
                      </a:r>
                      <a:r>
                        <a:rPr lang="fr-FR" b="1" dirty="0" smtClean="0"/>
                        <a:t> </a:t>
                      </a:r>
                      <a:r>
                        <a:rPr lang="fr-FR" b="1" dirty="0" err="1" smtClean="0"/>
                        <a:t>theo</a:t>
                      </a:r>
                      <a:r>
                        <a:rPr lang="fr-FR" b="1" dirty="0" smtClean="0"/>
                        <a:t>.</a:t>
                      </a:r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HVV</a:t>
                      </a:r>
                      <a:r>
                        <a:rPr lang="fr-FR" b="1" dirty="0" smtClean="0">
                          <a:latin typeface="+mn-lt"/>
                        </a:rPr>
                        <a:t>/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HVV</a:t>
                      </a:r>
                      <a:endParaRPr lang="en-US" sz="1800" b="1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4-7%*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2%*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0.5-14.5%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0.15-1.5%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Hff</a:t>
                      </a:r>
                      <a:r>
                        <a:rPr lang="fr-FR" b="1" dirty="0" smtClean="0">
                          <a:latin typeface="+mn-lt"/>
                        </a:rPr>
                        <a:t>/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Hff</a:t>
                      </a:r>
                      <a:endParaRPr lang="en-US" sz="1800" b="1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6-13%*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2- 7%*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2-2.5%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0.2-0.7%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Htt</a:t>
                      </a:r>
                      <a:r>
                        <a:rPr lang="fr-FR" b="1" dirty="0" smtClean="0">
                          <a:latin typeface="+mn-lt"/>
                        </a:rPr>
                        <a:t>/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Htt</a:t>
                      </a:r>
                      <a:endParaRPr lang="en-US" sz="1800" b="1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14%*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7%*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~40%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~13%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HHH</a:t>
                      </a:r>
                      <a:r>
                        <a:rPr lang="fr-FR" b="1" dirty="0" smtClean="0">
                          <a:latin typeface="+mn-lt"/>
                        </a:rPr>
                        <a:t>/</a:t>
                      </a:r>
                      <a:r>
                        <a:rPr lang="fr-FR" b="1" dirty="0" err="1" smtClean="0">
                          <a:latin typeface="+mn-lt"/>
                        </a:rPr>
                        <a:t>g</a:t>
                      </a:r>
                      <a:r>
                        <a:rPr lang="fr-FR" b="1" baseline="-25000" dirty="0" err="1" smtClean="0">
                          <a:latin typeface="+mn-lt"/>
                        </a:rPr>
                        <a:t>HHH</a:t>
                      </a:r>
                      <a:endParaRPr lang="en-US" sz="1800" b="1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--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~30%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44%**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--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Insufficient</a:t>
                      </a:r>
                      <a:r>
                        <a:rPr lang="fr-FR" b="1" dirty="0" smtClean="0"/>
                        <a:t> ?</a:t>
                      </a:r>
                      <a:endParaRPr lang="fr-F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ZoneTexte 31"/>
          <p:cNvSpPr txBox="1"/>
          <p:nvPr/>
        </p:nvSpPr>
        <p:spPr>
          <a:xfrm>
            <a:off x="701621" y="6485274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**</a:t>
            </a:r>
            <a:r>
              <a:rPr lang="fr-FR" b="1" dirty="0" err="1">
                <a:solidFill>
                  <a:schemeClr val="bg1"/>
                </a:solidFill>
              </a:rPr>
              <a:t>S</a:t>
            </a:r>
            <a:r>
              <a:rPr lang="fr-FR" b="1" dirty="0" err="1" smtClean="0">
                <a:solidFill>
                  <a:schemeClr val="bg1"/>
                </a:solidFill>
              </a:rPr>
              <a:t>ensibility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with</a:t>
            </a:r>
            <a:r>
              <a:rPr lang="fr-FR" b="1" dirty="0" smtClean="0">
                <a:solidFill>
                  <a:schemeClr val="bg1"/>
                </a:solidFill>
              </a:rPr>
              <a:t> 2ab</a:t>
            </a:r>
            <a:r>
              <a:rPr lang="fr-FR" b="1" baseline="30000" dirty="0" smtClean="0">
                <a:solidFill>
                  <a:schemeClr val="bg1"/>
                </a:solidFill>
              </a:rPr>
              <a:t>-1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at</a:t>
            </a:r>
            <a:r>
              <a:rPr lang="fr-FR" b="1" dirty="0" smtClean="0">
                <a:solidFill>
                  <a:schemeClr val="bg1"/>
                </a:solidFill>
              </a:rPr>
              <a:t> 500 </a:t>
            </a:r>
            <a:r>
              <a:rPr lang="fr-FR" b="1" dirty="0" err="1" smtClean="0">
                <a:solidFill>
                  <a:schemeClr val="bg1"/>
                </a:solidFill>
              </a:rPr>
              <a:t>GeV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583668" y="731605"/>
            <a:ext cx="2808312" cy="41375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27344" y="577738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*</a:t>
            </a:r>
            <a:r>
              <a:rPr lang="fr-FR" b="1" dirty="0" err="1" smtClean="0">
                <a:solidFill>
                  <a:schemeClr val="bg1"/>
                </a:solidFill>
              </a:rPr>
              <a:t>Assuming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systematic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errors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scales</a:t>
            </a:r>
            <a:r>
              <a:rPr lang="fr-FR" b="1" dirty="0" smtClean="0">
                <a:solidFill>
                  <a:schemeClr val="bg1"/>
                </a:solidFill>
              </a:rPr>
              <a:t> as </a:t>
            </a:r>
            <a:r>
              <a:rPr lang="fr-FR" b="1" dirty="0" err="1" smtClean="0">
                <a:solidFill>
                  <a:schemeClr val="bg1"/>
                </a:solidFill>
              </a:rPr>
              <a:t>statistical</a:t>
            </a:r>
            <a:r>
              <a:rPr lang="fr-FR" b="1" dirty="0" smtClean="0">
                <a:solidFill>
                  <a:schemeClr val="bg1"/>
                </a:solidFill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</a:rPr>
              <a:t>theoretical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errors</a:t>
            </a:r>
            <a:r>
              <a:rPr lang="fr-FR" b="1" dirty="0" smtClean="0">
                <a:solidFill>
                  <a:schemeClr val="bg1"/>
                </a:solidFill>
              </a:rPr>
              <a:t> are </a:t>
            </a:r>
            <a:r>
              <a:rPr lang="fr-FR" b="1" dirty="0" err="1" smtClean="0">
                <a:solidFill>
                  <a:schemeClr val="bg1"/>
                </a:solidFill>
              </a:rPr>
              <a:t>divided</a:t>
            </a:r>
            <a:r>
              <a:rPr lang="fr-FR" b="1" dirty="0" smtClean="0">
                <a:solidFill>
                  <a:schemeClr val="bg1"/>
                </a:solidFill>
              </a:rPr>
              <a:t> by 2 </a:t>
            </a:r>
            <a:r>
              <a:rPr lang="fr-FR" b="1" dirty="0" err="1" smtClean="0">
                <a:solidFill>
                  <a:schemeClr val="bg1"/>
                </a:solidFill>
              </a:rPr>
              <a:t>compared</a:t>
            </a:r>
            <a:r>
              <a:rPr lang="fr-FR" b="1" dirty="0" smtClean="0">
                <a:solidFill>
                  <a:schemeClr val="bg1"/>
                </a:solidFill>
              </a:rPr>
              <a:t> to </a:t>
            </a:r>
            <a:r>
              <a:rPr lang="fr-FR" b="1" dirty="0" err="1" smtClean="0">
                <a:solidFill>
                  <a:schemeClr val="bg1"/>
                </a:solidFill>
              </a:rPr>
              <a:t>now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7343" y="0"/>
            <a:ext cx="8248605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we have the technology to carry out these measurements? 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2160" y="731605"/>
            <a:ext cx="1296144" cy="4137555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843808" y="731605"/>
            <a:ext cx="1548172" cy="4137555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2033718" y="4041068"/>
            <a:ext cx="3258362" cy="1659089"/>
            <a:chOff x="2033718" y="4041068"/>
            <a:chExt cx="3258362" cy="1659089"/>
          </a:xfrm>
        </p:grpSpPr>
        <p:sp>
          <p:nvSpPr>
            <p:cNvPr id="4" name="Ellipse 3"/>
            <p:cNvSpPr/>
            <p:nvPr/>
          </p:nvSpPr>
          <p:spPr>
            <a:xfrm>
              <a:off x="3118049" y="4041068"/>
              <a:ext cx="900100" cy="828092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2033718" y="4869160"/>
              <a:ext cx="3258362" cy="83099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fr-FR" sz="2400" b="1" dirty="0" err="1" smtClean="0"/>
                <a:t>Could</a:t>
              </a:r>
              <a:r>
                <a:rPr lang="fr-FR" sz="2400" b="1" dirty="0" smtClean="0"/>
                <a:t> </a:t>
              </a:r>
              <a:r>
                <a:rPr lang="fr-FR" sz="2400" b="1" dirty="0" err="1" smtClean="0"/>
                <a:t>be</a:t>
              </a:r>
              <a:r>
                <a:rPr lang="fr-FR" sz="2400" b="1" dirty="0" smtClean="0"/>
                <a:t> </a:t>
              </a:r>
              <a:r>
                <a:rPr lang="fr-FR" sz="2400" b="1" dirty="0" err="1" smtClean="0"/>
                <a:t>significantly</a:t>
              </a:r>
              <a:r>
                <a:rPr lang="fr-FR" sz="2400" b="1" dirty="0" smtClean="0"/>
                <a:t> </a:t>
              </a:r>
              <a:r>
                <a:rPr lang="fr-FR" sz="2400" b="1" dirty="0" err="1" smtClean="0"/>
                <a:t>improved</a:t>
              </a:r>
              <a:r>
                <a:rPr lang="fr-FR" sz="2400" b="1" dirty="0" smtClean="0"/>
                <a:t> </a:t>
              </a:r>
              <a:r>
                <a:rPr lang="fr-FR" sz="2400" b="1" dirty="0" err="1" smtClean="0"/>
                <a:t>at</a:t>
              </a:r>
              <a:r>
                <a:rPr lang="fr-FR" sz="2400" b="1" dirty="0" smtClean="0"/>
                <a:t> VHE-LHC</a:t>
              </a:r>
              <a:endParaRPr lang="fr-F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434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935596" y="101823"/>
            <a:ext cx="795692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Recommendations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Group (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cont’d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5308" y="1281106"/>
            <a:ext cx="287771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Recommendation</a:t>
            </a:r>
            <a:r>
              <a:rPr lang="fr-FR" sz="2400" b="1" dirty="0" smtClean="0"/>
              <a:t> #2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19744" y="727727"/>
            <a:ext cx="7378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High-</a:t>
            </a:r>
            <a:r>
              <a:rPr lang="fr-FR" sz="2800" b="1" dirty="0" err="1" smtClean="0">
                <a:solidFill>
                  <a:schemeClr val="bg1"/>
                </a:solidFill>
              </a:rPr>
              <a:t>priority</a:t>
            </a:r>
            <a:r>
              <a:rPr lang="fr-FR" sz="2800" b="1" dirty="0" smtClean="0">
                <a:solidFill>
                  <a:schemeClr val="bg1"/>
                </a:solidFill>
              </a:rPr>
              <a:t> large-</a:t>
            </a:r>
            <a:r>
              <a:rPr lang="fr-FR" sz="2800" b="1" dirty="0" err="1" smtClean="0">
                <a:solidFill>
                  <a:schemeClr val="bg1"/>
                </a:solidFill>
              </a:rPr>
              <a:t>scale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scientific</a:t>
            </a:r>
            <a:r>
              <a:rPr lang="fr-FR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</a:rPr>
              <a:t>activities</a:t>
            </a:r>
            <a:r>
              <a:rPr lang="fr-FR" sz="2800" b="1" dirty="0" smtClean="0">
                <a:solidFill>
                  <a:schemeClr val="bg1"/>
                </a:solidFill>
              </a:rPr>
              <a:t> (2)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880828"/>
            <a:ext cx="8604956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d) To stay at the forefront of particle physics, Europe needs to be in </a:t>
            </a:r>
            <a:r>
              <a:rPr lang="en-US" sz="2400" b="1" dirty="0" smtClean="0"/>
              <a:t>a position </a:t>
            </a:r>
            <a:r>
              <a:rPr lang="en-US" sz="2400" b="1" dirty="0"/>
              <a:t>to propose an </a:t>
            </a:r>
            <a:r>
              <a:rPr lang="en-US" sz="2400" b="1" u="sng" dirty="0"/>
              <a:t>ambitious post-LHC accelerator project at </a:t>
            </a:r>
            <a:r>
              <a:rPr lang="en-US" sz="2400" b="1" u="sng" dirty="0" smtClean="0"/>
              <a:t>CERN</a:t>
            </a:r>
            <a:r>
              <a:rPr lang="en-US" sz="2400" b="1" dirty="0" smtClean="0"/>
              <a:t> by </a:t>
            </a:r>
            <a:r>
              <a:rPr lang="en-US" sz="2400" b="1" dirty="0"/>
              <a:t>the time of the </a:t>
            </a:r>
            <a:r>
              <a:rPr lang="en-US" sz="2400" b="1" u="sng" dirty="0"/>
              <a:t>next Strategy update</a:t>
            </a:r>
            <a:r>
              <a:rPr lang="en-US" sz="2400" b="1" dirty="0"/>
              <a:t>, when physics results from </a:t>
            </a:r>
            <a:r>
              <a:rPr lang="en-US" sz="2400" b="1" dirty="0" smtClean="0"/>
              <a:t>the LHC </a:t>
            </a:r>
            <a:r>
              <a:rPr lang="en-US" sz="2400" b="1" dirty="0"/>
              <a:t>running at 14 </a:t>
            </a:r>
            <a:r>
              <a:rPr lang="en-US" sz="2400" b="1" dirty="0" err="1"/>
              <a:t>TeV</a:t>
            </a:r>
            <a:r>
              <a:rPr lang="en-US" sz="2400" b="1" dirty="0"/>
              <a:t> will be available.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 undertake </a:t>
            </a:r>
            <a:r>
              <a:rPr lang="en-US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studies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accelerator projects in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global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context, with emphasis on </a:t>
            </a:r>
            <a:r>
              <a:rPr lang="en-US" sz="24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proton-proton and </a:t>
            </a:r>
            <a:r>
              <a:rPr lang="en-US" sz="24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electron-positron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high-energy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frontier machines.</a:t>
            </a:r>
            <a:r>
              <a:rPr lang="en-US" sz="2400" b="1" i="1" dirty="0"/>
              <a:t>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design studies should be coupled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vigorous accelerator R&amp;D </a:t>
            </a:r>
            <a:r>
              <a:rPr lang="en-US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including high-field magnets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high-gradient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accelerating structures, in collaboration with national </a:t>
            </a:r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institutes, laboratories </a:t>
            </a:r>
            <a:r>
              <a:rPr 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universities worldwide.</a:t>
            </a:r>
            <a:endParaRPr lang="fr-FR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5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849728"/>
              </p:ext>
            </p:extLst>
          </p:nvPr>
        </p:nvGraphicFramePr>
        <p:xfrm>
          <a:off x="731180" y="2565827"/>
          <a:ext cx="7772406" cy="576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  <a:gridCol w="409074"/>
              </a:tblGrid>
              <a:tr h="576065"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1930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1940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2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vert="vert270" anchor="b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e 6"/>
          <p:cNvGrpSpPr>
            <a:grpSpLocks/>
          </p:cNvGrpSpPr>
          <p:nvPr/>
        </p:nvGrpSpPr>
        <p:grpSpPr bwMode="auto">
          <a:xfrm>
            <a:off x="1278174" y="1989763"/>
            <a:ext cx="396875" cy="457200"/>
            <a:chOff x="2909888" y="1958975"/>
            <a:chExt cx="396875" cy="457200"/>
          </a:xfrm>
        </p:grpSpPr>
        <p:sp>
          <p:nvSpPr>
            <p:cNvPr id="8" name="Oval 19"/>
            <p:cNvSpPr>
              <a:spLocks noChangeArrowheads="1"/>
            </p:cNvSpPr>
            <p:nvPr/>
          </p:nvSpPr>
          <p:spPr bwMode="auto">
            <a:xfrm>
              <a:off x="2909888" y="1997075"/>
              <a:ext cx="381000" cy="4191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2946400" y="1958975"/>
              <a:ext cx="3603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endParaRPr 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10" name="Groupe 9"/>
          <p:cNvGrpSpPr>
            <a:grpSpLocks/>
          </p:cNvGrpSpPr>
          <p:nvPr/>
        </p:nvGrpSpPr>
        <p:grpSpPr bwMode="auto">
          <a:xfrm>
            <a:off x="3801751" y="1068633"/>
            <a:ext cx="382587" cy="519113"/>
            <a:chOff x="1651000" y="2803525"/>
            <a:chExt cx="382588" cy="519113"/>
          </a:xfrm>
        </p:grpSpPr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660525" y="2873375"/>
              <a:ext cx="361950" cy="3810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51000" y="2803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u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e 12"/>
          <p:cNvGrpSpPr>
            <a:grpSpLocks/>
          </p:cNvGrpSpPr>
          <p:nvPr/>
        </p:nvGrpSpPr>
        <p:grpSpPr bwMode="auto">
          <a:xfrm>
            <a:off x="3792226" y="1508750"/>
            <a:ext cx="382587" cy="519113"/>
            <a:chOff x="1651000" y="3559175"/>
            <a:chExt cx="382588" cy="519113"/>
          </a:xfrm>
        </p:grpSpPr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1660525" y="3635375"/>
              <a:ext cx="361950" cy="3810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1651000" y="355917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d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Groupe 15"/>
          <p:cNvGrpSpPr>
            <a:grpSpLocks/>
          </p:cNvGrpSpPr>
          <p:nvPr/>
        </p:nvGrpSpPr>
        <p:grpSpPr bwMode="auto">
          <a:xfrm>
            <a:off x="4189889" y="1954838"/>
            <a:ext cx="457200" cy="527050"/>
            <a:chOff x="2870200" y="2765425"/>
            <a:chExt cx="457200" cy="527050"/>
          </a:xfrm>
        </p:grpSpPr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2870200" y="283527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2908300" y="27654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c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3770789" y="1989763"/>
            <a:ext cx="457200" cy="527050"/>
            <a:chOff x="2870200" y="3527425"/>
            <a:chExt cx="457200" cy="527050"/>
          </a:xfrm>
        </p:grpSpPr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2870200" y="359727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Text Box 23"/>
            <p:cNvSpPr txBox="1">
              <a:spLocks noChangeArrowheads="1"/>
            </p:cNvSpPr>
            <p:nvPr/>
          </p:nvSpPr>
          <p:spPr bwMode="auto">
            <a:xfrm>
              <a:off x="2938463" y="3527425"/>
              <a:ext cx="3222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s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e 21"/>
          <p:cNvGrpSpPr>
            <a:grpSpLocks/>
          </p:cNvGrpSpPr>
          <p:nvPr/>
        </p:nvGrpSpPr>
        <p:grpSpPr bwMode="auto">
          <a:xfrm>
            <a:off x="6032549" y="2037490"/>
            <a:ext cx="533400" cy="533400"/>
            <a:chOff x="4089400" y="2797175"/>
            <a:chExt cx="533400" cy="533400"/>
          </a:xfrm>
        </p:grpSpPr>
        <p:sp>
          <p:nvSpPr>
            <p:cNvPr id="23" name="Oval 28"/>
            <p:cNvSpPr>
              <a:spLocks noChangeArrowheads="1"/>
            </p:cNvSpPr>
            <p:nvPr/>
          </p:nvSpPr>
          <p:spPr bwMode="auto">
            <a:xfrm>
              <a:off x="4089400" y="2797175"/>
              <a:ext cx="533400" cy="533400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4165600" y="2803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t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e 24"/>
          <p:cNvGrpSpPr>
            <a:grpSpLocks/>
          </p:cNvGrpSpPr>
          <p:nvPr/>
        </p:nvGrpSpPr>
        <p:grpSpPr bwMode="auto">
          <a:xfrm>
            <a:off x="4647089" y="2018460"/>
            <a:ext cx="533400" cy="533400"/>
            <a:chOff x="4089400" y="3559175"/>
            <a:chExt cx="533400" cy="533400"/>
          </a:xfrm>
        </p:grpSpPr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4089400" y="3559175"/>
              <a:ext cx="533400" cy="533400"/>
            </a:xfrm>
            <a:prstGeom prst="ellipse">
              <a:avLst/>
            </a:prstGeom>
            <a:gradFill rotWithShape="0">
              <a:gsLst>
                <a:gs pos="0">
                  <a:srgbClr val="00FFFF"/>
                </a:gs>
                <a:gs pos="100000">
                  <a:srgbClr val="0076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4165600" y="3565525"/>
              <a:ext cx="38258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800" b="1" smtClean="0">
                  <a:solidFill>
                    <a:srgbClr val="000000"/>
                  </a:solidFill>
                </a:rPr>
                <a:t>b</a:t>
              </a: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1" name="Text Box 17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5141887" y="1147918"/>
            <a:ext cx="6594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±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endParaRPr lang="en-US" sz="2400" b="1" baseline="30000" dirty="0">
              <a:solidFill>
                <a:srgbClr val="FF6600"/>
              </a:solidFill>
              <a:latin typeface="Symbol" pitchFamily="18" charset="2"/>
            </a:endParaRPr>
          </a:p>
        </p:txBody>
      </p:sp>
      <p:sp>
        <p:nvSpPr>
          <p:cNvPr id="32" name="Text Box 4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740751" y="1100383"/>
            <a:ext cx="346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</a:t>
            </a:r>
            <a:endParaRPr lang="en-US" sz="2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3" name="Groupe 32"/>
          <p:cNvGrpSpPr>
            <a:grpSpLocks/>
          </p:cNvGrpSpPr>
          <p:nvPr/>
        </p:nvGrpSpPr>
        <p:grpSpPr bwMode="auto">
          <a:xfrm>
            <a:off x="4237656" y="1519483"/>
            <a:ext cx="457200" cy="476250"/>
            <a:chOff x="4127500" y="1978025"/>
            <a:chExt cx="457200" cy="476250"/>
          </a:xfrm>
        </p:grpSpPr>
        <p:sp>
          <p:nvSpPr>
            <p:cNvPr id="34" name="Oval 27"/>
            <p:cNvSpPr>
              <a:spLocks noChangeArrowheads="1"/>
            </p:cNvSpPr>
            <p:nvPr/>
          </p:nvSpPr>
          <p:spPr bwMode="auto">
            <a:xfrm>
              <a:off x="4127500" y="1978025"/>
              <a:ext cx="457200" cy="457200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4203700" y="1997075"/>
              <a:ext cx="304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7549305" y="1909164"/>
            <a:ext cx="636183" cy="688247"/>
            <a:chOff x="7450439" y="4496158"/>
            <a:chExt cx="636183" cy="688247"/>
          </a:xfrm>
        </p:grpSpPr>
        <p:pic>
          <p:nvPicPr>
            <p:cNvPr id="39" name="Picture 54" descr="D:\TEMP\TIARA\TIARA talks\conference\ASC-2012\ghost_svg_hi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0439" y="4496158"/>
              <a:ext cx="636183" cy="688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ZoneTexte 3"/>
            <p:cNvSpPr txBox="1">
              <a:spLocks noChangeArrowheads="1"/>
            </p:cNvSpPr>
            <p:nvPr/>
          </p:nvSpPr>
          <p:spPr bwMode="auto">
            <a:xfrm>
              <a:off x="7579215" y="4693131"/>
              <a:ext cx="3786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rgbClr val="000000"/>
                  </a:solidFill>
                  <a:latin typeface="Algerian" pitchFamily="82" charset="0"/>
                </a:rPr>
                <a:t>H</a:t>
              </a:r>
              <a:endParaRPr lang="en-US" sz="2400" b="1">
                <a:solidFill>
                  <a:srgbClr val="000000"/>
                </a:solidFill>
                <a:latin typeface="Algerian" pitchFamily="82" charset="0"/>
              </a:endParaRPr>
            </a:p>
          </p:txBody>
        </p:sp>
      </p:grpSp>
      <p:grpSp>
        <p:nvGrpSpPr>
          <p:cNvPr id="42" name="Groupe 41"/>
          <p:cNvGrpSpPr>
            <a:grpSpLocks/>
          </p:cNvGrpSpPr>
          <p:nvPr/>
        </p:nvGrpSpPr>
        <p:grpSpPr bwMode="auto">
          <a:xfrm>
            <a:off x="3217861" y="2086723"/>
            <a:ext cx="433387" cy="457200"/>
            <a:chOff x="1670050" y="1177925"/>
            <a:chExt cx="433388" cy="457200"/>
          </a:xfrm>
        </p:grpSpPr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16891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1670050" y="1177925"/>
              <a:ext cx="4333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2400" baseline="-25000" smtClean="0">
                  <a:solidFill>
                    <a:srgbClr val="000000"/>
                  </a:solidFill>
                </a:rPr>
                <a:t>e</a:t>
              </a:r>
              <a:endParaRPr 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45" name="Groupe 44"/>
          <p:cNvGrpSpPr>
            <a:grpSpLocks/>
          </p:cNvGrpSpPr>
          <p:nvPr/>
        </p:nvGrpSpPr>
        <p:grpSpPr bwMode="auto">
          <a:xfrm>
            <a:off x="3434554" y="1767133"/>
            <a:ext cx="460375" cy="457200"/>
            <a:chOff x="2928938" y="1177925"/>
            <a:chExt cx="460375" cy="457200"/>
          </a:xfrm>
        </p:grpSpPr>
        <p:sp>
          <p:nvSpPr>
            <p:cNvPr id="46" name="Oval 24"/>
            <p:cNvSpPr>
              <a:spLocks noChangeArrowheads="1"/>
            </p:cNvSpPr>
            <p:nvPr/>
          </p:nvSpPr>
          <p:spPr bwMode="auto">
            <a:xfrm>
              <a:off x="29464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Text Box 25"/>
            <p:cNvSpPr txBox="1">
              <a:spLocks noChangeArrowheads="1"/>
            </p:cNvSpPr>
            <p:nvPr/>
          </p:nvSpPr>
          <p:spPr bwMode="auto">
            <a:xfrm>
              <a:off x="2928938" y="1177925"/>
              <a:ext cx="4603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2400" baseline="-25000" smtClean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endParaRPr 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48" name="Groupe 47"/>
          <p:cNvGrpSpPr>
            <a:grpSpLocks/>
          </p:cNvGrpSpPr>
          <p:nvPr/>
        </p:nvGrpSpPr>
        <p:grpSpPr bwMode="auto">
          <a:xfrm>
            <a:off x="6554291" y="2090256"/>
            <a:ext cx="431800" cy="457200"/>
            <a:chOff x="4184650" y="1177925"/>
            <a:chExt cx="431800" cy="457200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4203700" y="1250950"/>
              <a:ext cx="304800" cy="311150"/>
            </a:xfrm>
            <a:prstGeom prst="ellipse">
              <a:avLst/>
            </a:prstGeom>
            <a:gradFill rotWithShape="0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33"/>
            <p:cNvSpPr txBox="1">
              <a:spLocks noChangeArrowheads="1"/>
            </p:cNvSpPr>
            <p:nvPr/>
          </p:nvSpPr>
          <p:spPr bwMode="auto">
            <a:xfrm>
              <a:off x="4184650" y="1177925"/>
              <a:ext cx="431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400" smtClean="0">
                  <a:solidFill>
                    <a:srgbClr val="000000"/>
                  </a:solidFill>
                  <a:latin typeface="Symbol" pitchFamily="18" charset="2"/>
                </a:rPr>
                <a:t>n</a:t>
              </a:r>
              <a:r>
                <a:rPr lang="en-US" sz="2400" baseline="-25000" smtClean="0">
                  <a:solidFill>
                    <a:srgbClr val="000000"/>
                  </a:solidFill>
                  <a:latin typeface="Symbol" pitchFamily="18" charset="2"/>
                </a:rPr>
                <a:t>t</a:t>
              </a:r>
              <a:endParaRPr lang="en-US" sz="240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sp>
        <p:nvSpPr>
          <p:cNvPr id="5" name="Flèche droite rayée 4"/>
          <p:cNvSpPr/>
          <p:nvPr/>
        </p:nvSpPr>
        <p:spPr>
          <a:xfrm>
            <a:off x="3604416" y="3285907"/>
            <a:ext cx="5306606" cy="396044"/>
          </a:xfrm>
          <a:prstGeom prst="stripedRightArrow">
            <a:avLst>
              <a:gd name="adj1" fmla="val 71646"/>
              <a:gd name="adj2" fmla="val 53607"/>
            </a:avLst>
          </a:prstGeom>
          <a:solidFill>
            <a:srgbClr val="E783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Accelerator era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6" name="Pentagone 5"/>
          <p:cNvSpPr/>
          <p:nvPr/>
        </p:nvSpPr>
        <p:spPr>
          <a:xfrm>
            <a:off x="8514978" y="2565827"/>
            <a:ext cx="396044" cy="594435"/>
          </a:xfrm>
          <a:prstGeom prst="homePlat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8565587" y="1796115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0000"/>
                </a:solidFill>
              </a:rPr>
              <a:t>?</a:t>
            </a:r>
            <a:endParaRPr lang="en-US" sz="4800" b="1">
              <a:solidFill>
                <a:srgbClr val="000000"/>
              </a:solidFill>
            </a:endParaRPr>
          </a:p>
        </p:txBody>
      </p:sp>
      <p:sp>
        <p:nvSpPr>
          <p:cNvPr id="54" name="Flèche droite rayée 53"/>
          <p:cNvSpPr/>
          <p:nvPr/>
        </p:nvSpPr>
        <p:spPr>
          <a:xfrm>
            <a:off x="4740751" y="3711443"/>
            <a:ext cx="4170272" cy="396044"/>
          </a:xfrm>
          <a:prstGeom prst="stripedRightArrow">
            <a:avLst>
              <a:gd name="adj1" fmla="val 71646"/>
              <a:gd name="adj2" fmla="val 5360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FFFF"/>
                </a:solidFill>
              </a:rPr>
              <a:t>Superconductivity era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461346" y="5715"/>
            <a:ext cx="8101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Indeed, most of the fundamental particles (13/17) have been </a:t>
            </a:r>
          </a:p>
          <a:p>
            <a:pPr algn="ctr"/>
            <a:r>
              <a: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iscovered thanks to accelerators</a:t>
            </a:r>
            <a:r>
              <a:rPr lang="en-US" sz="2400" b="1" dirty="0" smtClean="0">
                <a:solidFill>
                  <a:srgbClr val="FFFFFF"/>
                </a:solidFill>
              </a:rPr>
              <a:t>  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2" name="ZoneTexte 51">
            <a:hlinkClick r:id="rId5" action="ppaction://hlinksldjump"/>
          </p:cNvPr>
          <p:cNvSpPr txBox="1"/>
          <p:nvPr/>
        </p:nvSpPr>
        <p:spPr>
          <a:xfrm>
            <a:off x="1090310" y="4366616"/>
            <a:ext cx="7300882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energy and intensity frontiers </a:t>
            </a:r>
            <a:r>
              <a:rPr lang="en-US" sz="24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to be challenged in </a:t>
            </a:r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past 50 Years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/>
              <p:cNvSpPr txBox="1"/>
              <p:nvPr/>
            </p:nvSpPr>
            <p:spPr>
              <a:xfrm>
                <a:off x="5818540" y="5375920"/>
                <a:ext cx="3229795" cy="975395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𝑳</m:t>
                      </m:r>
                      <m:r>
                        <a:rPr lang="en-US" sz="28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𝒇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𝒓𝒆𝒗</m:t>
                          </m:r>
                        </m:sub>
                      </m:sSub>
                      <m:sSub>
                        <m:sSub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𝒏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𝒃</m:t>
                          </m:r>
                        </m:sub>
                      </m:sSub>
                      <m:f>
                        <m:fPr>
                          <m:ctrlP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𝒔</m:t>
                          </m:r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𝒄</m:t>
                          </m:r>
                          <m:sSup>
                            <m:sSupPr>
                              <m:ctrlP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28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3" name="ZoneTexte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540" y="5375920"/>
                <a:ext cx="3229795" cy="97539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871423" y="5335652"/>
            <a:ext cx="4895892" cy="1015663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</a:rPr>
              <a:t>Today </a:t>
            </a:r>
          </a:p>
          <a:p>
            <a:r>
              <a:rPr lang="en-US" b="1" smtClean="0">
                <a:solidFill>
                  <a:srgbClr val="000000"/>
                </a:solidFill>
              </a:rPr>
              <a:t>E</a:t>
            </a:r>
            <a:r>
              <a:rPr lang="en-US" b="1" baseline="-25000" smtClean="0">
                <a:solidFill>
                  <a:srgbClr val="000000"/>
                </a:solidFill>
              </a:rPr>
              <a:t>max</a:t>
            </a:r>
            <a:r>
              <a:rPr lang="en-US" b="1" smtClean="0">
                <a:solidFill>
                  <a:srgbClr val="000000"/>
                </a:solidFill>
              </a:rPr>
              <a:t>=8 TeV @ LHC(pp collider)</a:t>
            </a:r>
          </a:p>
          <a:p>
            <a:r>
              <a:rPr lang="en-US" b="1" smtClean="0">
                <a:solidFill>
                  <a:srgbClr val="000000"/>
                </a:solidFill>
              </a:rPr>
              <a:t>L</a:t>
            </a:r>
            <a:r>
              <a:rPr lang="en-US" b="1" baseline="-25000" smtClean="0">
                <a:solidFill>
                  <a:srgbClr val="000000"/>
                </a:solidFill>
              </a:rPr>
              <a:t>max</a:t>
            </a:r>
            <a:r>
              <a:rPr lang="en-US" b="1" smtClean="0">
                <a:solidFill>
                  <a:srgbClr val="000000"/>
                </a:solidFill>
              </a:rPr>
              <a:t>=2x10</a:t>
            </a:r>
            <a:r>
              <a:rPr lang="en-US" b="1" baseline="30000" smtClean="0">
                <a:solidFill>
                  <a:srgbClr val="000000"/>
                </a:solidFill>
              </a:rPr>
              <a:t>34  </a:t>
            </a:r>
            <a:r>
              <a:rPr lang="en-US" b="1" smtClean="0">
                <a:solidFill>
                  <a:srgbClr val="000000"/>
                </a:solidFill>
              </a:rPr>
              <a:t>cm</a:t>
            </a:r>
            <a:r>
              <a:rPr lang="en-US" b="1" baseline="30000" smtClean="0">
                <a:solidFill>
                  <a:srgbClr val="000000"/>
                </a:solidFill>
              </a:rPr>
              <a:t>-2</a:t>
            </a:r>
            <a:r>
              <a:rPr lang="en-US" b="1" smtClean="0">
                <a:solidFill>
                  <a:srgbClr val="000000"/>
                </a:solidFill>
              </a:rPr>
              <a:t>s</a:t>
            </a:r>
            <a:r>
              <a:rPr lang="en-US" b="1" baseline="30000" smtClean="0">
                <a:solidFill>
                  <a:srgbClr val="000000"/>
                </a:solidFill>
              </a:rPr>
              <a:t>-1</a:t>
            </a:r>
            <a:r>
              <a:rPr lang="en-US" b="1" smtClean="0">
                <a:solidFill>
                  <a:srgbClr val="000000"/>
                </a:solidFill>
              </a:rPr>
              <a:t> @ KEKB (ee collider)</a:t>
            </a:r>
            <a:endParaRPr lang="en-US" b="1" baseline="3000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7070614" y="6351315"/>
                <a:ext cx="1977721" cy="495520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𝑺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𝟒</m:t>
                      </m:r>
                      <m:r>
                        <a:rPr lang="en-US" sz="24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𝝅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𝒙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US" sz="2400" b="1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614" y="6351315"/>
                <a:ext cx="1977721" cy="495520"/>
              </a:xfrm>
              <a:prstGeom prst="rect">
                <a:avLst/>
              </a:prstGeom>
              <a:blipFill rotWithShape="1">
                <a:blip r:embed="rId7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50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2744353"/>
              </p:ext>
            </p:extLst>
          </p:nvPr>
        </p:nvGraphicFramePr>
        <p:xfrm>
          <a:off x="-4158" y="584684"/>
          <a:ext cx="4392487" cy="5248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333004"/>
              </p:ext>
            </p:extLst>
          </p:nvPr>
        </p:nvGraphicFramePr>
        <p:xfrm>
          <a:off x="4425987" y="497060"/>
          <a:ext cx="4718013" cy="5652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153951" y="35395"/>
            <a:ext cx="4841454" cy="46166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5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past … toward  new frontiers</a:t>
            </a:r>
            <a:endParaRPr lang="en-US" sz="2400" b="1" dirty="0">
              <a:solidFill>
                <a:srgbClr val="0005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739" y="5932930"/>
            <a:ext cx="3816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&gt;2(3) orders of magnitude in Energy in e(p) colliders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895595" y="6213502"/>
            <a:ext cx="3744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&gt;5 (3) orders of magnitude </a:t>
            </a:r>
            <a:r>
              <a:rPr lang="en-US" b="1" dirty="0" smtClean="0">
                <a:solidFill>
                  <a:srgbClr val="FFFFFF"/>
                </a:solidFill>
              </a:rPr>
              <a:t>in Luminosity </a:t>
            </a:r>
            <a:r>
              <a:rPr lang="en-US" b="1" dirty="0">
                <a:solidFill>
                  <a:srgbClr val="FFFFFF"/>
                </a:solidFill>
              </a:rPr>
              <a:t>for e (p) colliders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1511660" y="1700808"/>
            <a:ext cx="1440160" cy="2088232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1403648" y="3284985"/>
            <a:ext cx="828092" cy="1656183"/>
          </a:xfrm>
          <a:prstGeom prst="straightConnector1">
            <a:avLst/>
          </a:prstGeom>
          <a:ln w="38100"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6041299" y="1988840"/>
            <a:ext cx="1122989" cy="2946140"/>
          </a:xfrm>
          <a:prstGeom prst="straightConnector1">
            <a:avLst/>
          </a:prstGeom>
          <a:ln w="38100"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6192180" y="2132856"/>
            <a:ext cx="1381026" cy="185030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4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503807" y="66675"/>
            <a:ext cx="2935355" cy="523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</a:rPr>
              <a:t>Accelerator issues</a:t>
            </a:r>
            <a:endParaRPr lang="en-US" sz="28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4626366" y="2994517"/>
                <a:ext cx="3956019" cy="1268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 smtClean="0">
                    <a:solidFill>
                      <a:srgbClr val="000000"/>
                    </a:solidFill>
                    <a:latin typeface="Times New Roman"/>
                    <a:sym typeface="Symbol"/>
                  </a:rPr>
                  <a:t>(m)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𝑷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𝑮𝒆𝑽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𝟑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𝒒𝑩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𝑻</m:t>
                        </m:r>
                        <m:r>
                          <a:rPr lang="en-US" sz="4800" b="1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6366" y="2994517"/>
                <a:ext cx="3956019" cy="1268937"/>
              </a:xfrm>
              <a:prstGeom prst="rect">
                <a:avLst/>
              </a:prstGeom>
              <a:blipFill rotWithShape="1">
                <a:blip r:embed="rId2"/>
                <a:stretch>
                  <a:fillRect l="-7088" b="-43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5086765" y="404664"/>
                <a:ext cx="4079130" cy="1393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  <a:sym typeface="Symbol"/>
                            </a:rPr>
                          </m:ctrlPr>
                        </m:sSubPr>
                        <m:e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  <a:sym typeface="Symbol"/>
                            </a:rPr>
                            <m:t>𝑷</m:t>
                          </m:r>
                        </m:e>
                        <m:sub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  <a:sym typeface="Symbol"/>
                            </a:rPr>
                            <m:t>𝒔𝒓</m:t>
                          </m:r>
                        </m:sub>
                      </m:sSub>
                      <m:r>
                        <a:rPr lang="en-US" sz="4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40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𝑰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𝑬</m:t>
                                  </m:r>
                                </m:num>
                                <m:den>
                                  <m:r>
                                    <a:rPr lang="en-US" sz="4000" b="1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𝑩</m:t>
                          </m:r>
                        </m:e>
                        <m:sup/>
                      </m:sSup>
                    </m:oMath>
                  </m:oMathPara>
                </a14:m>
                <a:endParaRPr lang="en-US" sz="4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765" y="404664"/>
                <a:ext cx="4079130" cy="139345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e 14"/>
          <p:cNvGrpSpPr/>
          <p:nvPr/>
        </p:nvGrpSpPr>
        <p:grpSpPr>
          <a:xfrm>
            <a:off x="143508" y="512676"/>
            <a:ext cx="1841175" cy="1632464"/>
            <a:chOff x="246762" y="509592"/>
            <a:chExt cx="1965184" cy="171363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1" y="509592"/>
              <a:ext cx="1608941" cy="162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46762" y="1835532"/>
              <a:ext cx="1965184" cy="387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smtClean="0">
                  <a:solidFill>
                    <a:srgbClr val="FFFFFF"/>
                  </a:solidFill>
                </a:rPr>
                <a:t>PS </a:t>
              </a:r>
              <a:r>
                <a:rPr lang="en-US" sz="1600" b="1" smtClean="0">
                  <a:solidFill>
                    <a:srgbClr val="FFFFFF"/>
                  </a:solidFill>
                </a:rPr>
                <a:t>19MHz</a:t>
              </a:r>
              <a:r>
                <a:rPr lang="en-US" sz="1800" b="1" smtClean="0">
                  <a:solidFill>
                    <a:srgbClr val="FFFFFF"/>
                  </a:solidFill>
                </a:rPr>
                <a:t> cavity</a:t>
              </a:r>
              <a:endParaRPr lang="en-US" sz="1800" b="1">
                <a:solidFill>
                  <a:srgbClr val="FFFFFF"/>
                </a:solidFill>
              </a:endParaRPr>
            </a:p>
          </p:txBody>
        </p:sp>
      </p:grpSp>
      <p:cxnSp>
        <p:nvCxnSpPr>
          <p:cNvPr id="11" name="Connecteur droit 10"/>
          <p:cNvCxnSpPr/>
          <p:nvPr/>
        </p:nvCxnSpPr>
        <p:spPr>
          <a:xfrm>
            <a:off x="2329264" y="2289306"/>
            <a:ext cx="18002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70771" y="2276872"/>
            <a:ext cx="18002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/>
          <p:cNvSpPr/>
          <p:nvPr/>
        </p:nvSpPr>
        <p:spPr>
          <a:xfrm>
            <a:off x="827584" y="2276872"/>
            <a:ext cx="2916324" cy="27363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1979712" y="2132856"/>
            <a:ext cx="306034" cy="288032"/>
          </a:xfrm>
          <a:prstGeom prst="ellipse">
            <a:avLst/>
          </a:prstGeom>
          <a:solidFill>
            <a:srgbClr val="EE70E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179512" y="2132856"/>
            <a:ext cx="306034" cy="288032"/>
          </a:xfrm>
          <a:prstGeom prst="ellipse">
            <a:avLst/>
          </a:prstGeom>
          <a:solidFill>
            <a:srgbClr val="EE70E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085946" y="2132856"/>
            <a:ext cx="306034" cy="28803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2159732" y="2132856"/>
            <a:ext cx="306034" cy="28803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1402925" y="2860463"/>
            <a:ext cx="1998566" cy="1343517"/>
            <a:chOff x="1469250" y="2973265"/>
            <a:chExt cx="1998566" cy="1343517"/>
          </a:xfrm>
        </p:grpSpPr>
        <p:pic>
          <p:nvPicPr>
            <p:cNvPr id="22" name="Picture 5" descr="\\cern.ch\dfs\Users\m\marquina\My Pictures\1958_p3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250" y="2973265"/>
              <a:ext cx="1993032" cy="1343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1781120" y="3947450"/>
              <a:ext cx="168669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smtClean="0">
                  <a:solidFill>
                    <a:srgbClr val="FFFFFF"/>
                  </a:solidFill>
                </a:rPr>
                <a:t>First PS dipole</a:t>
              </a:r>
              <a:endParaRPr lang="en-US" sz="1800" b="1">
                <a:solidFill>
                  <a:srgbClr val="FFFFFF"/>
                </a:solidFill>
              </a:endParaRPr>
            </a:p>
          </p:txBody>
        </p:sp>
      </p:grpSp>
      <p:sp>
        <p:nvSpPr>
          <p:cNvPr id="14" name="Triangle isocèle 13"/>
          <p:cNvSpPr/>
          <p:nvPr/>
        </p:nvSpPr>
        <p:spPr>
          <a:xfrm>
            <a:off x="707449" y="3645024"/>
            <a:ext cx="124009" cy="148195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7377802" y="3667577"/>
            <a:ext cx="562343" cy="63117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7954032" y="825959"/>
            <a:ext cx="906240" cy="79959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476751" y="4378292"/>
            <a:ext cx="437972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000000"/>
                </a:solidFill>
              </a:rPr>
              <a:t>Make B as large as possible</a:t>
            </a:r>
            <a:endParaRPr lang="en-US" sz="2800" b="1">
              <a:solidFill>
                <a:srgbClr val="00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074282" y="1808820"/>
            <a:ext cx="4033476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Make B small! Possibly 0</a:t>
            </a:r>
          </a:p>
          <a:p>
            <a:r>
              <a:rPr lang="en-US" sz="2800" b="1" dirty="0" smtClean="0">
                <a:solidFill>
                  <a:srgbClr val="000000"/>
                </a:solidFill>
              </a:rPr>
              <a:t>or use large m particles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3782444" y="2535375"/>
            <a:ext cx="1401624" cy="1104321"/>
            <a:chOff x="246762" y="509592"/>
            <a:chExt cx="2132194" cy="1769883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71" y="509592"/>
              <a:ext cx="1608941" cy="1623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246762" y="1835532"/>
              <a:ext cx="2132194" cy="44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smtClean="0">
                  <a:solidFill>
                    <a:srgbClr val="FFFFFF"/>
                  </a:solidFill>
                </a:rPr>
                <a:t>PS 19MHz cavity</a:t>
              </a:r>
              <a:endParaRPr lang="en-US" sz="1200" b="1">
                <a:solidFill>
                  <a:srgbClr val="FFFFFF"/>
                </a:solidFill>
              </a:endParaRPr>
            </a:p>
          </p:txBody>
        </p:sp>
      </p:grpSp>
      <p:sp>
        <p:nvSpPr>
          <p:cNvPr id="38" name="Triangle isocèle 37"/>
          <p:cNvSpPr/>
          <p:nvPr/>
        </p:nvSpPr>
        <p:spPr>
          <a:xfrm rot="16200000" flipH="1">
            <a:off x="2835223" y="4323998"/>
            <a:ext cx="124009" cy="1481959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5686817"/>
            <a:ext cx="3010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 smtClean="0"/>
              <a:t>Beamstrahlung</a:t>
            </a:r>
            <a:r>
              <a:rPr lang="fr-FR" sz="3200" b="1" dirty="0" smtClean="0"/>
              <a:t>:</a:t>
            </a:r>
            <a:endParaRPr lang="fr-FR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2999128" y="5455416"/>
                <a:ext cx="2348143" cy="1156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∝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FR" sz="36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𝑬</m:t>
                              </m:r>
                            </m:num>
                            <m:den>
                              <m:r>
                                <a:rPr lang="fr-FR" sz="3600" b="1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𝒎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36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36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𝒅𝑸</m:t>
                          </m:r>
                        </m:num>
                        <m:den>
                          <m:r>
                            <a:rPr lang="fr-FR" sz="3600" b="1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𝒅𝑺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128" y="5455416"/>
                <a:ext cx="2348143" cy="11562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ZoneTexte 39"/>
          <p:cNvSpPr txBox="1"/>
          <p:nvPr/>
        </p:nvSpPr>
        <p:spPr>
          <a:xfrm>
            <a:off x="5616116" y="5194374"/>
            <a:ext cx="344715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Get large momentum acceptance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Make flat beams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High top-up rate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871700" y="825959"/>
            <a:ext cx="295946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Get highest possible</a:t>
            </a:r>
          </a:p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</a:rPr>
              <a:t>ccelerating gradient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10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33333E-6 -1.85185E-6 L 0.19982 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3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42" presetClass="path" presetSubtype="0" repeatCount="indefinite" accel="10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-1.85185E-6 L -0.21493 -1.85185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repeatCount="indefinite" accel="11000" decel="89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9 -6.93642E-7 C 0.10451 -6.93642E-7 0.17622 0.08809 0.17622 0.19699 C 0.17622 0.30567 0.10451 0.39399 0.01649 0.39399 C -0.07135 0.39399 -0.14271 0.30567 -0.14271 0.19699 C -0.14271 0.08809 -0.07135 -6.93642E-7 0.01649 -6.93642E-7 Z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6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path" presetSubtype="0" repeatCount="indefinite" accel="10000" decel="8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00023 C 0.08472 0.00023 0.1566 0.08902 0.1566 0.19908 C 0.1566 0.3089 0.08472 0.39792 -0.0033 0.39792 C -0.0915 0.39792 -0.16285 0.3089 -0.16285 0.19908 C -0.16285 0.08902 -0.0915 0.00023 -0.0033 0.00023 Z " pathEditMode="relative" rAng="0" ptsTypes="fffff">
                                      <p:cBhvr>
                                        <p:cTn id="27" dur="2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988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7" grpId="0" animBg="1"/>
      <p:bldP spid="18" grpId="0" animBg="1"/>
      <p:bldP spid="19" grpId="0" animBg="1"/>
      <p:bldP spid="20" grpId="0" animBg="1"/>
      <p:bldP spid="21" grpId="0" animBg="1"/>
      <p:bldP spid="14" grpId="0" animBg="1"/>
      <p:bldP spid="27" grpId="0" animBg="1"/>
      <p:bldP spid="33" grpId="0" animBg="1"/>
      <p:bldP spid="28" grpId="0" animBg="1"/>
      <p:bldP spid="35" grpId="0" animBg="1"/>
      <p:bldP spid="38" grpId="0" animBg="1"/>
      <p:bldP spid="3" grpId="0"/>
      <p:bldP spid="39" grpId="0"/>
      <p:bldP spid="40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2986" y="0"/>
            <a:ext cx="4812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SC has enabled great progress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9611" y="588005"/>
            <a:ext cx="574413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main areas: Magnets and  RF cavities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D:\TEMP\TIARA\Communication\TIARA-Partners Image\Photograph\elliptic-spo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4796919"/>
            <a:ext cx="4679950" cy="15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TEMP\TIARA\Communication\TIARA-Partners Image\Photograph\lhc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5400"/>
            <a:ext cx="3888432" cy="260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TEMP\TIARA\Communication\TIARA-Partners Image\Photograph\cavity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66" y="3158285"/>
            <a:ext cx="4720034" cy="14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94464" y="3031897"/>
            <a:ext cx="1473480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dipole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492512" y="3167554"/>
            <a:ext cx="1646861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XFEL Cavity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78957" y="6341258"/>
            <a:ext cx="4089581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 type elliptical &amp; spoke Cavities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1018260"/>
            <a:ext cx="3469042" cy="21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5970524" y="1018260"/>
            <a:ext cx="2890535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Cavity cryomodule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663788" y="3426518"/>
            <a:ext cx="1167307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B </a:t>
            </a:r>
            <a:r>
              <a:rPr lang="fr-FR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» 8.3 T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423966" y="4324524"/>
            <a:ext cx="3332964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G</a:t>
            </a:r>
            <a:r>
              <a:rPr lang="fr-FR" b="1" dirty="0" smtClean="0">
                <a:solidFill>
                  <a:schemeClr val="bg1"/>
                </a:solidFill>
              </a:rPr>
              <a:t> rad. </a:t>
            </a:r>
            <a:r>
              <a:rPr lang="fr-FR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» </a:t>
            </a:r>
            <a:r>
              <a:rPr lang="fr-FR" b="1" dirty="0" smtClean="0">
                <a:solidFill>
                  <a:schemeClr val="bg1"/>
                </a:solidFill>
                <a:latin typeface="+mn-lt"/>
              </a:rPr>
              <a:t>40MV/m @1.3 GHz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0" y="4204287"/>
            <a:ext cx="41941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100680" y="6528327"/>
            <a:ext cx="3332964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Grad</a:t>
            </a:r>
            <a:r>
              <a:rPr lang="fr-FR" b="1" dirty="0" smtClean="0">
                <a:solidFill>
                  <a:schemeClr val="bg1"/>
                </a:solidFill>
              </a:rPr>
              <a:t>. </a:t>
            </a:r>
            <a:r>
              <a:rPr lang="fr-FR" b="1" dirty="0" smtClean="0">
                <a:solidFill>
                  <a:schemeClr val="bg1"/>
                </a:solidFill>
                <a:latin typeface="Symbol" panose="05050102010706020507" pitchFamily="18" charset="2"/>
              </a:rPr>
              <a:t>» </a:t>
            </a:r>
            <a:r>
              <a:rPr lang="fr-FR" b="1" dirty="0" smtClean="0">
                <a:solidFill>
                  <a:schemeClr val="bg1"/>
                </a:solidFill>
                <a:latin typeface="+mn-lt"/>
              </a:rPr>
              <a:t>100MV/m @1</a:t>
            </a:r>
            <a:r>
              <a:rPr lang="fr-FR" b="1" dirty="0">
                <a:solidFill>
                  <a:schemeClr val="bg1"/>
                </a:solidFill>
                <a:latin typeface="+mn-lt"/>
              </a:rPr>
              <a:t>2</a:t>
            </a:r>
            <a:r>
              <a:rPr lang="fr-FR" b="1" dirty="0" smtClean="0">
                <a:solidFill>
                  <a:schemeClr val="bg1"/>
                </a:solidFill>
                <a:latin typeface="+mn-lt"/>
              </a:rPr>
              <a:t> GHz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258317" y="4146607"/>
            <a:ext cx="2053767" cy="40011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CLIC Cavity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9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92326"/>
            <a:ext cx="4822033" cy="358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7155" y="2636912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514"/>
                </a:solidFill>
              </a:rPr>
              <a:t>K; </a:t>
            </a:r>
            <a:r>
              <a:rPr lang="fr-FR" dirty="0" err="1" smtClean="0">
                <a:solidFill>
                  <a:srgbClr val="000514"/>
                </a:solidFill>
              </a:rPr>
              <a:t>Oide</a:t>
            </a:r>
            <a:endParaRPr lang="fr-FR" dirty="0">
              <a:solidFill>
                <a:srgbClr val="000514"/>
              </a:solidFill>
            </a:endParaRPr>
          </a:p>
        </p:txBody>
      </p:sp>
      <p:pic>
        <p:nvPicPr>
          <p:cNvPr id="15363" name="Picture 3" descr="D:\TEMP\CERN council &amp; SPC\European Strategy\Erice\post Erice\Conferences seminars\Photon 2013\comp-lu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69" y="3537012"/>
            <a:ext cx="3878991" cy="290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37" y="216411"/>
            <a:ext cx="4258419" cy="297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69159" y="1982789"/>
            <a:ext cx="4698722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000514"/>
                </a:solidFill>
              </a:rPr>
              <a:t>Continuous</a:t>
            </a:r>
            <a:r>
              <a:rPr lang="fr-FR" sz="2800" b="1" dirty="0" smtClean="0">
                <a:solidFill>
                  <a:srgbClr val="000514"/>
                </a:solidFill>
              </a:rPr>
              <a:t> High </a:t>
            </a:r>
            <a:r>
              <a:rPr lang="fr-FR" sz="2800" b="1" dirty="0" err="1" smtClean="0">
                <a:solidFill>
                  <a:srgbClr val="000514"/>
                </a:solidFill>
              </a:rPr>
              <a:t>luminosity</a:t>
            </a:r>
            <a:r>
              <a:rPr lang="fr-FR" sz="2800" b="1" dirty="0" smtClean="0">
                <a:solidFill>
                  <a:srgbClr val="000514"/>
                </a:solidFill>
              </a:rPr>
              <a:t>  </a:t>
            </a:r>
            <a:endParaRPr lang="fr-FR" sz="2800" b="1" dirty="0">
              <a:solidFill>
                <a:srgbClr val="000514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2005" y="38404"/>
            <a:ext cx="4677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FFFF"/>
                </a:solidFill>
              </a:rPr>
              <a:t>The « </a:t>
            </a:r>
            <a:r>
              <a:rPr lang="fr-FR" sz="2800" b="1" dirty="0" err="1" smtClean="0">
                <a:solidFill>
                  <a:srgbClr val="FFFFFF"/>
                </a:solidFill>
              </a:rPr>
              <a:t>revolution</a:t>
            </a:r>
            <a:r>
              <a:rPr lang="fr-FR" sz="2800" b="1" dirty="0" smtClean="0">
                <a:solidFill>
                  <a:srgbClr val="FFFFFF"/>
                </a:solidFill>
              </a:rPr>
              <a:t> » of </a:t>
            </a:r>
            <a:r>
              <a:rPr lang="fr-FR" sz="2800" b="1" dirty="0" err="1" smtClean="0">
                <a:solidFill>
                  <a:srgbClr val="FFFFFF"/>
                </a:solidFill>
              </a:rPr>
              <a:t>circular</a:t>
            </a:r>
            <a:r>
              <a:rPr lang="fr-FR" sz="2800" b="1" dirty="0" smtClean="0">
                <a:solidFill>
                  <a:srgbClr val="FFFFFF"/>
                </a:solidFill>
              </a:rPr>
              <a:t> </a:t>
            </a:r>
            <a:r>
              <a:rPr lang="fr-FR" sz="2800" b="1" dirty="0" err="1" smtClean="0">
                <a:solidFill>
                  <a:srgbClr val="FFFFFF"/>
                </a:solidFill>
              </a:rPr>
              <a:t>e</a:t>
            </a:r>
            <a:r>
              <a:rPr lang="fr-FR" sz="2800" b="1" baseline="30000" dirty="0" err="1" smtClean="0">
                <a:solidFill>
                  <a:srgbClr val="FFFFFF"/>
                </a:solidFill>
              </a:rPr>
              <a:t>+</a:t>
            </a:r>
            <a:r>
              <a:rPr lang="fr-FR" sz="2800" b="1" dirty="0" err="1" smtClean="0">
                <a:solidFill>
                  <a:srgbClr val="FFFFFF"/>
                </a:solidFill>
              </a:rPr>
              <a:t>e</a:t>
            </a:r>
            <a:r>
              <a:rPr lang="fr-FR" sz="2800" b="1" baseline="30000" dirty="0" smtClean="0">
                <a:solidFill>
                  <a:srgbClr val="FFFFFF"/>
                </a:solidFill>
              </a:rPr>
              <a:t>-</a:t>
            </a:r>
            <a:r>
              <a:rPr lang="fr-FR" sz="2800" b="1" dirty="0" smtClean="0">
                <a:solidFill>
                  <a:srgbClr val="FFFFFF"/>
                </a:solidFill>
              </a:rPr>
              <a:t> </a:t>
            </a:r>
            <a:r>
              <a:rPr lang="fr-FR" sz="2800" b="1" dirty="0" err="1" smtClean="0">
                <a:solidFill>
                  <a:srgbClr val="FFFFFF"/>
                </a:solidFill>
              </a:rPr>
              <a:t>colliders</a:t>
            </a:r>
            <a:endParaRPr lang="fr-FR" sz="2800" b="1" dirty="0">
              <a:solidFill>
                <a:srgbClr val="FFFF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10956" y="1078683"/>
            <a:ext cx="3147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FFFF"/>
                </a:solidFill>
              </a:rPr>
              <a:t>The Top up </a:t>
            </a:r>
            <a:r>
              <a:rPr lang="fr-FR" sz="2800" b="1" dirty="0" err="1" smtClean="0">
                <a:solidFill>
                  <a:srgbClr val="FFFFFF"/>
                </a:solidFill>
              </a:rPr>
              <a:t>scheme</a:t>
            </a:r>
            <a:endParaRPr lang="fr-FR" sz="2800" b="1" dirty="0">
              <a:solidFill>
                <a:srgbClr val="FFFFFF"/>
              </a:solidFill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2339752" y="1601903"/>
            <a:ext cx="540060" cy="380886"/>
          </a:xfrm>
          <a:prstGeom prst="downArrow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8541050" y="3187719"/>
            <a:ext cx="359532" cy="349293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96150" y="3187719"/>
            <a:ext cx="2444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FF"/>
                </a:solidFill>
              </a:rPr>
              <a:t>8x10</a:t>
            </a:r>
            <a:r>
              <a:rPr lang="fr-FR" b="1" baseline="30000" dirty="0" smtClean="0">
                <a:solidFill>
                  <a:srgbClr val="FFFFFF"/>
                </a:solidFill>
              </a:rPr>
              <a:t>35</a:t>
            </a:r>
            <a:r>
              <a:rPr lang="fr-FR" b="1" dirty="0" smtClean="0">
                <a:solidFill>
                  <a:srgbClr val="FFFFFF"/>
                </a:solidFill>
              </a:rPr>
              <a:t>@superKEKB</a:t>
            </a:r>
            <a:endParaRPr lang="fr-FR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-63388"/>
            <a:ext cx="71865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 smtClean="0">
                <a:solidFill>
                  <a:prstClr val="white"/>
                </a:solidFill>
                <a:latin typeface="Calibri"/>
              </a:rPr>
              <a:t>e</a:t>
            </a:r>
            <a:r>
              <a:rPr lang="en-US" sz="3200" b="1" baseline="30000" dirty="0" err="1" smtClean="0">
                <a:solidFill>
                  <a:prstClr val="white"/>
                </a:solidFill>
                <a:latin typeface="Calibri"/>
              </a:rPr>
              <a:t>+</a:t>
            </a:r>
            <a:r>
              <a:rPr lang="en-US" sz="3200" b="1" dirty="0" err="1" smtClean="0">
                <a:solidFill>
                  <a:prstClr val="white"/>
                </a:solidFill>
                <a:latin typeface="Calibri"/>
              </a:rPr>
              <a:t>e</a:t>
            </a:r>
            <a:r>
              <a:rPr lang="en-US" sz="3200" b="1" baseline="30000" dirty="0" smtClean="0">
                <a:solidFill>
                  <a:prstClr val="white"/>
                </a:solidFill>
                <a:latin typeface="Calibri"/>
              </a:rPr>
              <a:t>-</a:t>
            </a:r>
            <a:r>
              <a:rPr lang="en-US" sz="3200" b="1" dirty="0" smtClean="0">
                <a:solidFill>
                  <a:prstClr val="white"/>
                </a:solidFill>
                <a:latin typeface="Calibri"/>
              </a:rPr>
              <a:t> colliders «clean HIGGS FACTORIES»  </a:t>
            </a:r>
            <a:endParaRPr lang="en-US" sz="3200" b="1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502150743"/>
              </p:ext>
            </p:extLst>
          </p:nvPr>
        </p:nvGraphicFramePr>
        <p:xfrm>
          <a:off x="251520" y="613802"/>
          <a:ext cx="8784976" cy="5802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llipse 4">
            <a:hlinkClick r:id="rId8" action="ppaction://hlinksldjump"/>
          </p:cNvPr>
          <p:cNvSpPr/>
          <p:nvPr/>
        </p:nvSpPr>
        <p:spPr>
          <a:xfrm>
            <a:off x="2843808" y="764704"/>
            <a:ext cx="4608512" cy="1323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4535488" y="4329100"/>
            <a:ext cx="4608512" cy="7473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e 5">
            <a:hlinkClick r:id="rId9" action="ppaction://hlinksldjump"/>
          </p:cNvPr>
          <p:cNvSpPr/>
          <p:nvPr/>
        </p:nvSpPr>
        <p:spPr>
          <a:xfrm>
            <a:off x="2620643" y="2420888"/>
            <a:ext cx="4608512" cy="13234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9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092449" y="0"/>
            <a:ext cx="6474708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Scenarii (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cont’d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1630755" y="5301208"/>
            <a:ext cx="6577650" cy="156966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… …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possibly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</a:t>
            </a: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31740" y="1232756"/>
            <a:ext cx="3046830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Standard </a:t>
            </a:r>
            <a:r>
              <a:rPr lang="fr-FR" sz="2400" b="1" dirty="0" err="1" smtClean="0">
                <a:solidFill>
                  <a:schemeClr val="tx1"/>
                </a:solidFill>
              </a:rPr>
              <a:t>Higgs</a:t>
            </a:r>
            <a:r>
              <a:rPr lang="fr-FR" sz="2400" b="1" dirty="0" smtClean="0">
                <a:solidFill>
                  <a:schemeClr val="tx1"/>
                </a:solidFill>
              </a:rPr>
              <a:t> and </a:t>
            </a:r>
            <a:r>
              <a:rPr lang="fr-FR" sz="2400" b="1" dirty="0" err="1" smtClean="0">
                <a:solidFill>
                  <a:schemeClr val="tx1"/>
                </a:solidFill>
              </a:rPr>
              <a:t>nothing</a:t>
            </a:r>
            <a:r>
              <a:rPr lang="fr-FR" sz="2400" b="1" dirty="0" smtClean="0">
                <a:solidFill>
                  <a:schemeClr val="tx1"/>
                </a:solidFill>
              </a:rPr>
              <a:t> </a:t>
            </a:r>
            <a:r>
              <a:rPr lang="fr-FR" sz="2400" b="1" dirty="0" err="1" smtClean="0">
                <a:solidFill>
                  <a:schemeClr val="tx1"/>
                </a:solidFill>
              </a:rPr>
              <a:t>else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24128" y="1232756"/>
            <a:ext cx="3046830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Non standard </a:t>
            </a:r>
            <a:r>
              <a:rPr lang="fr-FR" sz="2400" b="1" dirty="0" err="1" smtClean="0">
                <a:solidFill>
                  <a:schemeClr val="tx1"/>
                </a:solidFill>
              </a:rPr>
              <a:t>Higgs</a:t>
            </a:r>
            <a:r>
              <a:rPr lang="fr-FR" sz="2400" b="1" dirty="0" smtClean="0">
                <a:solidFill>
                  <a:schemeClr val="tx1"/>
                </a:solidFill>
              </a:rPr>
              <a:t> and/or  new </a:t>
            </a:r>
            <a:r>
              <a:rPr lang="fr-FR" sz="2400" b="1" dirty="0" err="1" smtClean="0">
                <a:solidFill>
                  <a:schemeClr val="tx1"/>
                </a:solidFill>
              </a:rPr>
              <a:t>physics</a:t>
            </a:r>
            <a:endParaRPr lang="fr-FR" sz="2400" b="1" dirty="0">
              <a:solidFill>
                <a:schemeClr val="tx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5712881" y="2276872"/>
            <a:ext cx="3046830" cy="2232248"/>
            <a:chOff x="5712881" y="2276872"/>
            <a:chExt cx="3046830" cy="2232248"/>
          </a:xfrm>
        </p:grpSpPr>
        <p:sp>
          <p:nvSpPr>
            <p:cNvPr id="46" name="Flèche vers le bas 45"/>
            <p:cNvSpPr/>
            <p:nvPr/>
          </p:nvSpPr>
          <p:spPr>
            <a:xfrm>
              <a:off x="6984268" y="2276872"/>
              <a:ext cx="504056" cy="396044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712881" y="2801022"/>
              <a:ext cx="3046830" cy="170809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 smtClean="0">
                  <a:solidFill>
                    <a:schemeClr val="tx1"/>
                  </a:solidFill>
                </a:rPr>
                <a:t>Depending</a:t>
              </a:r>
              <a:r>
                <a:rPr lang="fr-FR" b="1" dirty="0" smtClean="0">
                  <a:solidFill>
                    <a:schemeClr val="tx1"/>
                  </a:solidFill>
                </a:rPr>
                <a:t> of NP </a:t>
              </a:r>
              <a:r>
                <a:rPr lang="fr-FR" b="1" dirty="0" err="1" smtClean="0">
                  <a:solidFill>
                    <a:schemeClr val="tx1"/>
                  </a:solidFill>
                </a:rPr>
                <a:t>scale</a:t>
              </a:r>
              <a:r>
                <a:rPr lang="fr-FR" b="1" dirty="0" smtClean="0">
                  <a:solidFill>
                    <a:schemeClr val="tx1"/>
                  </a:solidFill>
                </a:rPr>
                <a:t> </a:t>
              </a:r>
              <a:r>
                <a:rPr lang="fr-FR" b="1" dirty="0" err="1" smtClean="0">
                  <a:solidFill>
                    <a:schemeClr val="tx1"/>
                  </a:solidFill>
                </a:rPr>
                <a:t>e</a:t>
              </a:r>
              <a:r>
                <a:rPr lang="fr-FR" b="1" baseline="30000" dirty="0" err="1" smtClean="0">
                  <a:solidFill>
                    <a:schemeClr val="tx1"/>
                  </a:solidFill>
                </a:rPr>
                <a:t>+</a:t>
              </a:r>
              <a:r>
                <a:rPr lang="fr-FR" b="1" dirty="0" err="1" smtClean="0">
                  <a:solidFill>
                    <a:schemeClr val="tx1"/>
                  </a:solidFill>
                </a:rPr>
                <a:t>e</a:t>
              </a:r>
              <a:r>
                <a:rPr lang="fr-FR" b="1" baseline="30000" dirty="0" smtClean="0">
                  <a:solidFill>
                    <a:schemeClr val="tx1"/>
                  </a:solidFill>
                </a:rPr>
                <a:t>-</a:t>
              </a:r>
              <a:r>
                <a:rPr lang="fr-FR" b="1" dirty="0" smtClean="0">
                  <a:solidFill>
                    <a:schemeClr val="tx1"/>
                  </a:solidFill>
                </a:rPr>
                <a:t> and/or pp : CLIC or TLEP+VHE-LHC or VHE-LHC </a:t>
              </a:r>
              <a:r>
                <a:rPr lang="fr-FR" b="1" dirty="0" err="1" smtClean="0">
                  <a:solidFill>
                    <a:schemeClr val="tx1"/>
                  </a:solidFill>
                </a:rPr>
                <a:t>directly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240437" y="1354614"/>
            <a:ext cx="1390317" cy="707886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algn="ctr"/>
            <a:r>
              <a:rPr lang="fr-FR" b="1" dirty="0" err="1"/>
              <a:t>after</a:t>
            </a:r>
            <a:r>
              <a:rPr lang="fr-FR" b="1" dirty="0"/>
              <a:t> LHC </a:t>
            </a:r>
            <a:endParaRPr lang="fr-FR" b="1" dirty="0" smtClean="0"/>
          </a:p>
          <a:p>
            <a:pPr algn="ctr"/>
            <a:r>
              <a:rPr lang="fr-FR" b="1" dirty="0" smtClean="0"/>
              <a:t>@</a:t>
            </a:r>
            <a:r>
              <a:rPr lang="fr-FR" b="1" dirty="0"/>
              <a:t>14 </a:t>
            </a:r>
            <a:r>
              <a:rPr lang="fr-FR" b="1" dirty="0" err="1"/>
              <a:t>TeV</a:t>
            </a:r>
            <a:endParaRPr lang="fr-FR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323895" y="515238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When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5004047" y="515238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bg1"/>
                </a:solidFill>
              </a:rPr>
              <a:t>What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52" name="Accolade ouvrante 51"/>
          <p:cNvSpPr/>
          <p:nvPr/>
        </p:nvSpPr>
        <p:spPr>
          <a:xfrm rot="5400000">
            <a:off x="5248246" y="-993395"/>
            <a:ext cx="432048" cy="4164270"/>
          </a:xfrm>
          <a:prstGeom prst="leftBrac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67127" y="2786736"/>
            <a:ext cx="1536936" cy="707886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err="1" smtClean="0"/>
              <a:t>Decision</a:t>
            </a:r>
            <a:r>
              <a:rPr lang="fr-FR" b="1" dirty="0" smtClean="0"/>
              <a:t> in 2018</a:t>
            </a:r>
            <a:endParaRPr lang="fr-FR" b="1" dirty="0"/>
          </a:p>
        </p:txBody>
      </p:sp>
      <p:grpSp>
        <p:nvGrpSpPr>
          <p:cNvPr id="2" name="Groupe 1"/>
          <p:cNvGrpSpPr/>
          <p:nvPr/>
        </p:nvGrpSpPr>
        <p:grpSpPr>
          <a:xfrm>
            <a:off x="2231740" y="2204864"/>
            <a:ext cx="3082834" cy="3024336"/>
            <a:chOff x="2231740" y="2204864"/>
            <a:chExt cx="3082834" cy="3024336"/>
          </a:xfrm>
        </p:grpSpPr>
        <p:sp>
          <p:nvSpPr>
            <p:cNvPr id="45" name="Flèche vers le bas 44"/>
            <p:cNvSpPr/>
            <p:nvPr/>
          </p:nvSpPr>
          <p:spPr>
            <a:xfrm>
              <a:off x="3419872" y="2204864"/>
              <a:ext cx="504056" cy="396044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231740" y="2672916"/>
              <a:ext cx="3046830" cy="82809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err="1">
                  <a:solidFill>
                    <a:schemeClr val="tx1"/>
                  </a:solidFill>
                </a:rPr>
                <a:t>e</a:t>
              </a:r>
              <a:r>
                <a:rPr lang="fr-FR" b="1" baseline="30000" dirty="0" err="1">
                  <a:solidFill>
                    <a:schemeClr val="tx1"/>
                  </a:solidFill>
                </a:rPr>
                <a:t>+</a:t>
              </a:r>
              <a:r>
                <a:rPr lang="fr-FR" b="1" dirty="0" err="1">
                  <a:solidFill>
                    <a:schemeClr val="tx1"/>
                  </a:solidFill>
                </a:rPr>
                <a:t>e</a:t>
              </a:r>
              <a:r>
                <a:rPr lang="fr-FR" b="1" baseline="30000" dirty="0">
                  <a:solidFill>
                    <a:schemeClr val="tx1"/>
                  </a:solidFill>
                </a:rPr>
                <a:t>- </a:t>
              </a:r>
              <a:r>
                <a:rPr lang="fr-FR" b="1" dirty="0" err="1" smtClean="0">
                  <a:solidFill>
                    <a:schemeClr val="tx1"/>
                  </a:solidFill>
                </a:rPr>
                <a:t>Collider</a:t>
              </a:r>
              <a:r>
                <a:rPr lang="fr-FR" b="1" dirty="0" smtClean="0">
                  <a:solidFill>
                    <a:schemeClr val="tx1"/>
                  </a:solidFill>
                </a:rPr>
                <a:t> : </a:t>
              </a:r>
            </a:p>
            <a:p>
              <a:pPr algn="ctr"/>
              <a:r>
                <a:rPr lang="fr-FR" b="1" dirty="0" err="1" smtClean="0">
                  <a:solidFill>
                    <a:schemeClr val="tx1"/>
                  </a:solidFill>
                </a:rPr>
                <a:t>e.g</a:t>
              </a:r>
              <a:r>
                <a:rPr lang="fr-FR" b="1" dirty="0" smtClean="0">
                  <a:solidFill>
                    <a:schemeClr val="tx1"/>
                  </a:solidFill>
                </a:rPr>
                <a:t>. TLEP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Flèche vers le bas 53"/>
            <p:cNvSpPr/>
            <p:nvPr/>
          </p:nvSpPr>
          <p:spPr>
            <a:xfrm>
              <a:off x="3419872" y="3573016"/>
              <a:ext cx="504056" cy="396044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267744" y="4005064"/>
              <a:ext cx="3046830" cy="122413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</a:rPr>
                <a:t>VHE-LHC (pp 100 </a:t>
              </a:r>
              <a:r>
                <a:rPr lang="fr-FR" b="1" dirty="0" err="1" smtClean="0">
                  <a:solidFill>
                    <a:schemeClr val="tx1"/>
                  </a:solidFill>
                </a:rPr>
                <a:t>TeV</a:t>
              </a:r>
              <a:r>
                <a:rPr lang="fr-FR" b="1" dirty="0" smtClean="0">
                  <a:solidFill>
                    <a:schemeClr val="tx1"/>
                  </a:solidFill>
                </a:rPr>
                <a:t>)</a:t>
              </a:r>
            </a:p>
            <a:p>
              <a:pPr algn="ctr"/>
              <a:r>
                <a:rPr lang="fr-FR" b="1" dirty="0" smtClean="0">
                  <a:solidFill>
                    <a:schemeClr val="tx1"/>
                  </a:solidFill>
                  <a:latin typeface="+mj-lt"/>
                </a:rPr>
                <a:t>or </a:t>
              </a:r>
              <a:r>
                <a:rPr lang="fr-FR" b="1" dirty="0" smtClean="0">
                  <a:solidFill>
                    <a:schemeClr val="tx1"/>
                  </a:solidFill>
                  <a:latin typeface="Symbol" pitchFamily="18" charset="2"/>
                </a:rPr>
                <a:t>mm</a:t>
              </a:r>
              <a:r>
                <a:rPr lang="fr-FR" b="1" dirty="0" smtClean="0">
                  <a:solidFill>
                    <a:schemeClr val="tx1"/>
                  </a:solidFill>
                </a:rPr>
                <a:t> </a:t>
              </a:r>
              <a:r>
                <a:rPr lang="fr-FR" b="1" dirty="0" err="1" smtClean="0">
                  <a:solidFill>
                    <a:schemeClr val="tx1"/>
                  </a:solidFill>
                </a:rPr>
                <a:t>collider</a:t>
              </a:r>
              <a:r>
                <a:rPr lang="fr-FR" b="1" dirty="0" smtClean="0">
                  <a:solidFill>
                    <a:schemeClr val="tx1"/>
                  </a:solidFill>
                </a:rPr>
                <a:t> (if new </a:t>
              </a:r>
              <a:r>
                <a:rPr lang="fr-FR" b="1" dirty="0" err="1" smtClean="0">
                  <a:solidFill>
                    <a:schemeClr val="tx1"/>
                  </a:solidFill>
                </a:rPr>
                <a:t>physics</a:t>
              </a:r>
              <a:r>
                <a:rPr lang="fr-FR" b="1" dirty="0" smtClean="0">
                  <a:solidFill>
                    <a:schemeClr val="tx1"/>
                  </a:solidFill>
                </a:rPr>
                <a:t> </a:t>
              </a:r>
              <a:r>
                <a:rPr lang="fr-FR" b="1" dirty="0" err="1" smtClean="0">
                  <a:solidFill>
                    <a:schemeClr val="tx1"/>
                  </a:solidFill>
                </a:rPr>
                <a:t>hints</a:t>
              </a:r>
              <a:r>
                <a:rPr lang="fr-FR" b="1" dirty="0" smtClean="0">
                  <a:solidFill>
                    <a:schemeClr val="tx1"/>
                  </a:solidFill>
                </a:rPr>
                <a:t> &lt;5 </a:t>
              </a:r>
              <a:r>
                <a:rPr lang="fr-FR" b="1" dirty="0" err="1" smtClean="0">
                  <a:solidFill>
                    <a:schemeClr val="tx1"/>
                  </a:solidFill>
                </a:rPr>
                <a:t>TeV</a:t>
              </a:r>
              <a:r>
                <a:rPr lang="fr-FR" b="1" dirty="0" smtClean="0">
                  <a:solidFill>
                    <a:schemeClr val="tx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47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21852" y="55263"/>
            <a:ext cx="31761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Gradient Range Yield Gain</a:t>
            </a:r>
            <a:endParaRPr lang="en-US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8" y="55263"/>
            <a:ext cx="2894206" cy="533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364024"/>
              </p:ext>
            </p:extLst>
          </p:nvPr>
        </p:nvGraphicFramePr>
        <p:xfrm>
          <a:off x="4067944" y="4619171"/>
          <a:ext cx="496855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292"/>
                <a:gridCol w="756084"/>
                <a:gridCol w="775006"/>
                <a:gridCol w="80917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Energy  CM (</a:t>
                      </a:r>
                      <a:r>
                        <a:rPr lang="en-US" b="1" noProof="0" dirty="0" err="1" smtClean="0">
                          <a:solidFill>
                            <a:schemeClr val="bg2"/>
                          </a:solidFill>
                        </a:rPr>
                        <a:t>GeV</a:t>
                      </a:r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250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500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1000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Luminosity (x10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34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cm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-2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baseline="30000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1.8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3.6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size (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chemeClr val="bg2"/>
                          </a:solidFill>
                        </a:rPr>
                        <a:t>x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/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nm)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730/</a:t>
                      </a:r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470/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480/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Pulse duration (ms)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0.75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0.9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8.4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10.5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27.2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AC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158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162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300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527884" y="-37070"/>
            <a:ext cx="8691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ILC</a:t>
            </a:r>
            <a:endParaRPr lang="en-US" sz="3200" dirty="0"/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546673"/>
              </p:ext>
            </p:extLst>
          </p:nvPr>
        </p:nvGraphicFramePr>
        <p:xfrm>
          <a:off x="0" y="5340176"/>
          <a:ext cx="3568689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331"/>
                <a:gridCol w="862358"/>
              </a:tblGrid>
              <a:tr h="118812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Cavity Gradient (MV/m)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31.5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118812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#9-Cell cavities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~16000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#Cryomodules (2K)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rgbClr val="FF0000"/>
                          </a:solidFill>
                        </a:rPr>
                        <a:t>~1800</a:t>
                      </a:r>
                      <a:endParaRPr lang="en-US" b="1" noProof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#RF units (10MW Kly)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~560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157959" y="4219061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500GeV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28365" y="1180760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~30km</a:t>
            </a:r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5373"/>
            <a:ext cx="35528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2195451"/>
            <a:ext cx="35623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4466" y="4977172"/>
            <a:ext cx="5002030" cy="379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416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042289" y="53159"/>
            <a:ext cx="51219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Some further ILC challenges</a:t>
            </a:r>
            <a:endParaRPr lang="en-US" sz="3200" dirty="0"/>
          </a:p>
        </p:txBody>
      </p:sp>
      <p:sp>
        <p:nvSpPr>
          <p:cNvPr id="21" name="TextBox 1"/>
          <p:cNvSpPr txBox="1"/>
          <p:nvPr/>
        </p:nvSpPr>
        <p:spPr>
          <a:xfrm>
            <a:off x="1042159" y="2158001"/>
            <a:ext cx="3781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February 2012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=166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±7</a:t>
            </a:r>
            <a:r>
              <a:rPr lang="en-US" sz="2400" b="1" dirty="0" smtClean="0">
                <a:solidFill>
                  <a:srgbClr val="FF0000"/>
                </a:solidFill>
              </a:rPr>
              <a:t> nm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25777" y="980728"/>
            <a:ext cx="8038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Achieving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maintaining</a:t>
            </a:r>
            <a:r>
              <a:rPr lang="fr-FR" sz="2400" b="1" dirty="0" smtClean="0"/>
              <a:t> nano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size (</a:t>
            </a:r>
            <a:r>
              <a:rPr lang="fr-FR" sz="2400" b="1" dirty="0" err="1" smtClean="0">
                <a:latin typeface="Symbol" pitchFamily="18" charset="2"/>
              </a:rPr>
              <a:t>s</a:t>
            </a:r>
            <a:r>
              <a:rPr lang="fr-FR" sz="2400" b="1" baseline="-25000" dirty="0" err="1" smtClean="0"/>
              <a:t>y</a:t>
            </a:r>
            <a:r>
              <a:rPr lang="fr-FR" sz="2400" b="1" dirty="0" smtClean="0"/>
              <a:t> =6-8nm)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2x10</a:t>
            </a:r>
            <a:r>
              <a:rPr lang="fr-FR" sz="2400" b="1" baseline="30000" dirty="0" smtClean="0"/>
              <a:t>10 </a:t>
            </a:r>
            <a:r>
              <a:rPr lang="fr-FR" sz="2400" b="1" dirty="0" smtClean="0"/>
              <a:t>e/</a:t>
            </a:r>
            <a:r>
              <a:rPr lang="fr-FR" sz="2400" b="1" dirty="0" err="1" smtClean="0"/>
              <a:t>bunch</a:t>
            </a:r>
            <a:endParaRPr lang="fr-FR" sz="2400" b="1" dirty="0" smtClean="0"/>
          </a:p>
        </p:txBody>
      </p:sp>
      <p:sp>
        <p:nvSpPr>
          <p:cNvPr id="13" name="TextBox 1"/>
          <p:cNvSpPr txBox="1"/>
          <p:nvPr/>
        </p:nvSpPr>
        <p:spPr>
          <a:xfrm>
            <a:off x="1045078" y="2511654"/>
            <a:ext cx="8063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Dec. 2012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=72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±5</a:t>
            </a:r>
            <a:r>
              <a:rPr lang="en-US" sz="2400" b="1" dirty="0" smtClean="0">
                <a:solidFill>
                  <a:srgbClr val="FF0000"/>
                </a:solidFill>
              </a:rPr>
              <a:t> nm with low b-intensity (2x10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9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e/bunch)</a:t>
            </a:r>
            <a:endParaRPr lang="en-GB" sz="2400" b="1" baseline="300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004153" y="1782659"/>
            <a:ext cx="7198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ATF2 operating  </a:t>
            </a:r>
            <a:r>
              <a:rPr lang="fr-FR" b="1" dirty="0" err="1" smtClean="0"/>
              <a:t>since</a:t>
            </a:r>
            <a:r>
              <a:rPr lang="fr-FR" b="1" dirty="0" smtClean="0"/>
              <a:t> 2009 </a:t>
            </a:r>
            <a:r>
              <a:rPr lang="fr-FR" b="1" dirty="0" err="1" smtClean="0"/>
              <a:t>at</a:t>
            </a:r>
            <a:r>
              <a:rPr lang="fr-FR" b="1" dirty="0" smtClean="0"/>
              <a:t> KEK objective: 37nm @1.28 </a:t>
            </a:r>
            <a:r>
              <a:rPr lang="fr-FR" b="1" dirty="0" err="1" smtClean="0"/>
              <a:t>GeV</a:t>
            </a:r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5" name="Flèche droite rayée 4"/>
          <p:cNvSpPr/>
          <p:nvPr/>
        </p:nvSpPr>
        <p:spPr>
          <a:xfrm>
            <a:off x="325777" y="1811725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25777" y="2973319"/>
            <a:ext cx="8038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Realization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very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low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emittance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damping</a:t>
            </a:r>
            <a:r>
              <a:rPr lang="fr-FR" sz="2400" b="1" dirty="0" smtClean="0"/>
              <a:t> rings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ultra </a:t>
            </a:r>
            <a:r>
              <a:rPr lang="fr-FR" sz="2400" b="1" dirty="0" err="1" smtClean="0"/>
              <a:t>fast</a:t>
            </a:r>
            <a:r>
              <a:rPr lang="fr-FR" sz="2400" b="1" dirty="0" smtClean="0"/>
              <a:t> kickers for extraction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5776" y="4491697"/>
            <a:ext cx="73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Achieving</a:t>
            </a:r>
            <a:r>
              <a:rPr lang="fr-FR" sz="2400" b="1" dirty="0" smtClean="0"/>
              <a:t> the </a:t>
            </a:r>
            <a:r>
              <a:rPr lang="fr-FR" sz="2400" b="1" dirty="0" err="1" smtClean="0"/>
              <a:t>required</a:t>
            </a:r>
            <a:r>
              <a:rPr lang="fr-FR" sz="2400" b="1" dirty="0" smtClean="0"/>
              <a:t> positron rate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45708" y="4953362"/>
            <a:ext cx="850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 photons </a:t>
            </a:r>
            <a:r>
              <a:rPr lang="fr-FR" b="1" dirty="0" err="1" smtClean="0"/>
              <a:t>from</a:t>
            </a:r>
            <a:r>
              <a:rPr lang="fr-FR" b="1" dirty="0" smtClean="0"/>
              <a:t> 150 </a:t>
            </a:r>
            <a:r>
              <a:rPr lang="fr-FR" b="1" dirty="0" err="1" smtClean="0"/>
              <a:t>GeV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150m of </a:t>
            </a:r>
            <a:r>
              <a:rPr lang="fr-FR" b="1" dirty="0" err="1" smtClean="0"/>
              <a:t>small</a:t>
            </a:r>
            <a:r>
              <a:rPr lang="fr-FR" b="1" dirty="0"/>
              <a:t>-</a:t>
            </a:r>
            <a:r>
              <a:rPr lang="fr-FR" b="1" dirty="0" smtClean="0"/>
              <a:t>aperture SC </a:t>
            </a:r>
            <a:r>
              <a:rPr lang="fr-FR" b="1" dirty="0" err="1" smtClean="0"/>
              <a:t>undulator</a:t>
            </a:r>
            <a:endParaRPr lang="fr-FR" b="1" dirty="0" smtClean="0"/>
          </a:p>
          <a:p>
            <a:r>
              <a:rPr lang="fr-FR" b="1" dirty="0"/>
              <a:t>o</a:t>
            </a:r>
            <a:r>
              <a:rPr lang="fr-FR" b="1" dirty="0" smtClean="0"/>
              <a:t>r 125 </a:t>
            </a:r>
            <a:r>
              <a:rPr lang="fr-FR" b="1" dirty="0" err="1" smtClean="0"/>
              <a:t>GeV</a:t>
            </a:r>
            <a:r>
              <a:rPr lang="fr-FR" b="1" dirty="0" smtClean="0"/>
              <a:t> </a:t>
            </a:r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250 m of SC </a:t>
            </a:r>
            <a:r>
              <a:rPr lang="fr-FR" b="1" dirty="0" err="1" smtClean="0"/>
              <a:t>undulators</a:t>
            </a:r>
            <a:endParaRPr lang="fr-FR" b="1" dirty="0"/>
          </a:p>
        </p:txBody>
      </p:sp>
      <p:sp>
        <p:nvSpPr>
          <p:cNvPr id="24" name="Flèche droite rayée 23"/>
          <p:cNvSpPr/>
          <p:nvPr/>
        </p:nvSpPr>
        <p:spPr>
          <a:xfrm>
            <a:off x="138989" y="5121783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13984" y="5913276"/>
            <a:ext cx="737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Industrialization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technology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very</a:t>
            </a:r>
            <a:r>
              <a:rPr lang="fr-FR" sz="2400" b="1" dirty="0" smtClean="0"/>
              <a:t> high </a:t>
            </a:r>
            <a:r>
              <a:rPr lang="fr-FR" sz="2400" b="1" dirty="0" err="1" smtClean="0"/>
              <a:t>scale</a:t>
            </a:r>
            <a:endParaRPr lang="fr-FR" sz="24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1138275" y="6381497"/>
            <a:ext cx="22495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XFEL =5% of ILC</a:t>
            </a:r>
            <a:endParaRPr lang="fr-FR" sz="2400" b="1" dirty="0"/>
          </a:p>
        </p:txBody>
      </p:sp>
      <p:sp>
        <p:nvSpPr>
          <p:cNvPr id="26" name="Flèche droite rayée 25"/>
          <p:cNvSpPr/>
          <p:nvPr/>
        </p:nvSpPr>
        <p:spPr>
          <a:xfrm>
            <a:off x="325776" y="6373006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045078" y="3805537"/>
            <a:ext cx="6463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TIARA collaboration </a:t>
            </a:r>
            <a:r>
              <a:rPr lang="fr-FR" b="1" dirty="0" err="1" smtClean="0"/>
              <a:t>with</a:t>
            </a:r>
            <a:r>
              <a:rPr lang="fr-FR" b="1" dirty="0" smtClean="0"/>
              <a:t> SLS @PSI (&lt;1pm @2.86 </a:t>
            </a:r>
            <a:r>
              <a:rPr lang="fr-FR" b="1" dirty="0" err="1" smtClean="0"/>
              <a:t>GeV</a:t>
            </a:r>
            <a:r>
              <a:rPr lang="fr-FR" b="1" dirty="0" smtClean="0"/>
              <a:t>)</a:t>
            </a:r>
            <a:endParaRPr lang="fr-FR" sz="2400" b="1" dirty="0"/>
          </a:p>
        </p:txBody>
      </p:sp>
      <p:sp>
        <p:nvSpPr>
          <p:cNvPr id="28" name="Flèche droite rayée 27"/>
          <p:cNvSpPr/>
          <p:nvPr/>
        </p:nvSpPr>
        <p:spPr>
          <a:xfrm>
            <a:off x="232579" y="3797046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 rot="18794838">
            <a:off x="1178505" y="2813216"/>
            <a:ext cx="6572633" cy="1569660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</a:t>
            </a:r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Carried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out by international collaborative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still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addressed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Japanese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00944" y="-138044"/>
            <a:ext cx="11432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CLIC</a:t>
            </a:r>
            <a:endParaRPr lang="en-US"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4982876" y="4005064"/>
            <a:ext cx="417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/>
              <a:t>International collaboration </a:t>
            </a:r>
            <a:r>
              <a:rPr lang="fr-FR" b="1" dirty="0" err="1" smtClean="0"/>
              <a:t>around</a:t>
            </a:r>
            <a:r>
              <a:rPr lang="fr-FR" b="1" dirty="0" smtClean="0"/>
              <a:t> CFT3 @CERN</a:t>
            </a:r>
            <a:endParaRPr lang="fr-FR" b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" y="361006"/>
            <a:ext cx="6552220" cy="356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9357"/>
            <a:ext cx="2959224" cy="209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59" y="2240868"/>
            <a:ext cx="4007942" cy="18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>
            <a:off x="5644206" y="1000411"/>
            <a:ext cx="2208558" cy="14041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460432" y="2240868"/>
            <a:ext cx="683568" cy="18907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" y="4005064"/>
            <a:ext cx="5072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b="1" dirty="0" err="1" smtClean="0"/>
              <a:t>Achieving</a:t>
            </a:r>
            <a:r>
              <a:rPr lang="fr-FR" b="1" dirty="0" smtClean="0"/>
              <a:t> </a:t>
            </a:r>
            <a:r>
              <a:rPr lang="fr-FR" b="1" dirty="0" err="1" smtClean="0"/>
              <a:t>very</a:t>
            </a:r>
            <a:r>
              <a:rPr lang="fr-FR" b="1" dirty="0" smtClean="0"/>
              <a:t> high </a:t>
            </a:r>
            <a:r>
              <a:rPr lang="fr-FR" b="1" dirty="0" err="1" smtClean="0"/>
              <a:t>gradiant</a:t>
            </a:r>
            <a:r>
              <a:rPr lang="fr-FR" b="1" dirty="0" smtClean="0"/>
              <a:t> (100Mv/m)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low</a:t>
            </a:r>
            <a:r>
              <a:rPr lang="fr-FR" b="1" dirty="0" smtClean="0"/>
              <a:t> </a:t>
            </a:r>
            <a:r>
              <a:rPr lang="fr-FR" b="1" dirty="0" err="1" smtClean="0"/>
              <a:t>enough</a:t>
            </a:r>
            <a:r>
              <a:rPr lang="fr-FR" b="1" dirty="0" smtClean="0"/>
              <a:t> breakdown rate (</a:t>
            </a:r>
            <a:r>
              <a:rPr lang="fr-FR" b="1" dirty="0" smtClean="0">
                <a:latin typeface="Symbol" pitchFamily="18" charset="2"/>
              </a:rPr>
              <a:t>&lt;10 </a:t>
            </a:r>
            <a:r>
              <a:rPr lang="fr-FR" b="1" baseline="30000" dirty="0" smtClean="0">
                <a:latin typeface="Symbol" pitchFamily="18" charset="2"/>
              </a:rPr>
              <a:t>-6</a:t>
            </a:r>
            <a:r>
              <a:rPr lang="fr-FR" b="1" dirty="0" smtClean="0">
                <a:latin typeface="Symbol" pitchFamily="18" charset="2"/>
              </a:rPr>
              <a:t> </a:t>
            </a:r>
            <a:r>
              <a:rPr lang="fr-FR" b="1" dirty="0" smtClean="0"/>
              <a:t>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78376" y="4806995"/>
            <a:ext cx="3799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Demonstrated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a few </a:t>
            </a:r>
            <a:r>
              <a:rPr lang="fr-FR" b="1" dirty="0" err="1" smtClean="0"/>
              <a:t>cavities</a:t>
            </a:r>
            <a:endParaRPr lang="fr-FR" b="1" dirty="0"/>
          </a:p>
        </p:txBody>
      </p:sp>
      <p:sp>
        <p:nvSpPr>
          <p:cNvPr id="18" name="Flèche droite rayée 17"/>
          <p:cNvSpPr/>
          <p:nvPr/>
        </p:nvSpPr>
        <p:spPr>
          <a:xfrm>
            <a:off x="0" y="4836061"/>
            <a:ext cx="678376" cy="37104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693804"/>
              </p:ext>
            </p:extLst>
          </p:nvPr>
        </p:nvGraphicFramePr>
        <p:xfrm>
          <a:off x="4608004" y="4689140"/>
          <a:ext cx="4392488" cy="2228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292"/>
                <a:gridCol w="975801"/>
                <a:gridCol w="78839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Energy  CM (</a:t>
                      </a:r>
                      <a:r>
                        <a:rPr lang="en-US" b="1" noProof="0" dirty="0" err="1" smtClean="0">
                          <a:solidFill>
                            <a:schemeClr val="bg2"/>
                          </a:solidFill>
                        </a:rPr>
                        <a:t>GeV</a:t>
                      </a:r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500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3000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Luminosity (x10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34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cm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-2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en-US" b="1" baseline="30000" noProof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baseline="30000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2.3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5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size (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chemeClr val="bg2"/>
                          </a:solidFill>
                        </a:rPr>
                        <a:t>x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/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b="1" baseline="-25000" noProof="0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b="1" baseline="0" noProof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nm)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202/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2.3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40/</a:t>
                      </a:r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Pulse duration (ns)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177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155</a:t>
                      </a:r>
                    </a:p>
                  </a:txBody>
                  <a:tcPr/>
                </a:tc>
              </a:tr>
              <a:tr h="374322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Beam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4.9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14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 AC power (MW)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270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589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4608003" y="5028191"/>
            <a:ext cx="4518191" cy="379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/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96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42289" y="53159"/>
            <a:ext cx="5396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</a:rPr>
              <a:t>Some further CLIC challenges</a:t>
            </a:r>
            <a:endParaRPr lang="en-US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325777" y="980728"/>
            <a:ext cx="8314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Same</a:t>
            </a:r>
            <a:r>
              <a:rPr lang="fr-FR" sz="2400" b="1" dirty="0" smtClean="0"/>
              <a:t> type of </a:t>
            </a:r>
            <a:r>
              <a:rPr lang="fr-FR" sz="2400" b="1" dirty="0" err="1" smtClean="0"/>
              <a:t>difficulties</a:t>
            </a:r>
            <a:r>
              <a:rPr lang="fr-FR" sz="2400" b="1" dirty="0" smtClean="0"/>
              <a:t> as for ILC </a:t>
            </a:r>
            <a:r>
              <a:rPr lang="fr-FR" sz="2400" b="1" dirty="0" err="1" smtClean="0"/>
              <a:t>though</a:t>
            </a:r>
            <a:r>
              <a:rPr lang="fr-FR" sz="2400" b="1" dirty="0" smtClean="0"/>
              <a:t> more </a:t>
            </a:r>
            <a:r>
              <a:rPr lang="fr-FR" sz="2400" b="1" dirty="0" err="1" smtClean="0"/>
              <a:t>severe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e.g</a:t>
            </a:r>
            <a:r>
              <a:rPr lang="fr-FR" sz="2400" b="1" dirty="0" smtClean="0"/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err="1" smtClean="0"/>
              <a:t>smaller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size (~1nm)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err="1" smtClean="0"/>
              <a:t>Shorter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bunch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length</a:t>
            </a:r>
            <a:r>
              <a:rPr lang="fr-FR" sz="2400" b="1" dirty="0" smtClean="0"/>
              <a:t> (150ns)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err="1" smtClean="0"/>
              <a:t>Normalized</a:t>
            </a:r>
            <a:r>
              <a:rPr lang="fr-FR" sz="2400" b="1" dirty="0" smtClean="0"/>
              <a:t> y </a:t>
            </a:r>
            <a:r>
              <a:rPr lang="fr-FR" sz="2400" b="1" dirty="0" err="1" smtClean="0"/>
              <a:t>emittance</a:t>
            </a:r>
            <a:r>
              <a:rPr lang="fr-FR" sz="2400" b="1" dirty="0" smtClean="0"/>
              <a:t> ~20nm and </a:t>
            </a:r>
            <a:r>
              <a:rPr lang="fr-FR" sz="2400" b="1" dirty="0" err="1" smtClean="0"/>
              <a:t>its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preservation</a:t>
            </a:r>
            <a:endParaRPr lang="fr-FR" sz="2400" b="1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fr-FR" sz="2400" b="1" dirty="0" smtClean="0"/>
              <a:t>Ultra </a:t>
            </a:r>
            <a:r>
              <a:rPr lang="fr-FR" sz="2400" b="1" dirty="0" err="1" smtClean="0"/>
              <a:t>precise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alignment</a:t>
            </a:r>
            <a:r>
              <a:rPr lang="fr-FR" sz="2400" b="1" dirty="0" smtClean="0"/>
              <a:t> and </a:t>
            </a:r>
            <a:r>
              <a:rPr lang="fr-FR" sz="2400" b="1" dirty="0" err="1" smtClean="0"/>
              <a:t>magnet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stabilization</a:t>
            </a:r>
            <a:endParaRPr lang="fr-FR" sz="2400" b="1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14662" y="3356992"/>
            <a:ext cx="8314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dirty="0" err="1" smtClean="0"/>
              <a:t>Some</a:t>
            </a:r>
            <a:r>
              <a:rPr lang="fr-FR" sz="2400" b="1" dirty="0"/>
              <a:t> </a:t>
            </a:r>
            <a:r>
              <a:rPr lang="fr-FR" sz="2400" b="1" dirty="0" err="1" smtClean="0"/>
              <a:t>difficulties</a:t>
            </a:r>
            <a:r>
              <a:rPr lang="fr-FR" sz="2400" b="1" dirty="0" smtClean="0"/>
              <a:t> are </a:t>
            </a:r>
            <a:r>
              <a:rPr lang="fr-FR" sz="2400" b="1" dirty="0" err="1" smtClean="0"/>
              <a:t>specific</a:t>
            </a:r>
            <a:r>
              <a:rPr lang="fr-FR" sz="2400" b="1" dirty="0" smtClean="0"/>
              <a:t> to CLIC, </a:t>
            </a:r>
            <a:r>
              <a:rPr lang="fr-FR" sz="2400" b="1" dirty="0" err="1" smtClean="0"/>
              <a:t>e.g</a:t>
            </a:r>
            <a:r>
              <a:rPr lang="fr-FR" sz="2400" b="1" dirty="0" smtClean="0"/>
              <a:t>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smtClean="0"/>
              <a:t>Production of RF power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smtClean="0"/>
              <a:t>Stable </a:t>
            </a:r>
            <a:r>
              <a:rPr lang="fr-FR" sz="2400" b="1" dirty="0" err="1" smtClean="0"/>
              <a:t>deceleration</a:t>
            </a:r>
            <a:r>
              <a:rPr lang="fr-FR" sz="2400" b="1" dirty="0" smtClean="0"/>
              <a:t> of drive </a:t>
            </a:r>
            <a:r>
              <a:rPr lang="fr-FR" sz="2400" b="1" dirty="0" err="1" smtClean="0"/>
              <a:t>beam</a:t>
            </a:r>
            <a:endParaRPr lang="fr-FR" sz="2400" b="1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fr-FR" sz="2400" b="1" dirty="0" smtClean="0"/>
              <a:t>And main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acceleration</a:t>
            </a:r>
            <a:endParaRPr lang="fr-FR" sz="2400" b="1" dirty="0" smtClean="0"/>
          </a:p>
        </p:txBody>
      </p:sp>
      <p:sp>
        <p:nvSpPr>
          <p:cNvPr id="2" name="ZoneTexte 1"/>
          <p:cNvSpPr txBox="1"/>
          <p:nvPr/>
        </p:nvSpPr>
        <p:spPr>
          <a:xfrm>
            <a:off x="414662" y="5183907"/>
            <a:ext cx="8513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Although a lot of progress have been achieved,  still a lot of  R&amp;D needed to deliver a TDR</a:t>
            </a:r>
            <a:endParaRPr lang="en-US" sz="3200" b="1" dirty="0"/>
          </a:p>
        </p:txBody>
      </p:sp>
      <p:sp>
        <p:nvSpPr>
          <p:cNvPr id="6" name="ZoneTexte 5"/>
          <p:cNvSpPr txBox="1"/>
          <p:nvPr/>
        </p:nvSpPr>
        <p:spPr>
          <a:xfrm rot="18794838">
            <a:off x="1586545" y="3055379"/>
            <a:ext cx="5747086" cy="830997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</a:t>
            </a:r>
            <a:r>
              <a:rPr lang="fr-F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international collaborative </a:t>
            </a:r>
          </a:p>
        </p:txBody>
      </p:sp>
    </p:spTree>
    <p:extLst>
      <p:ext uri="{BB962C8B-B14F-4D97-AF65-F5344CB8AC3E}">
        <p14:creationId xmlns:p14="http://schemas.microsoft.com/office/powerpoint/2010/main" val="7279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318607"/>
              </p:ext>
            </p:extLst>
          </p:nvPr>
        </p:nvGraphicFramePr>
        <p:xfrm>
          <a:off x="2889437" y="4005065"/>
          <a:ext cx="6254564" cy="2225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0735"/>
                <a:gridCol w="756084"/>
                <a:gridCol w="828092"/>
                <a:gridCol w="720080"/>
                <a:gridCol w="719573"/>
              </a:tblGrid>
              <a:tr h="371368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Energy  CM (</a:t>
                      </a:r>
                      <a:r>
                        <a:rPr lang="en-US" b="1" noProof="0" dirty="0" err="1" smtClean="0">
                          <a:solidFill>
                            <a:schemeClr val="bg2"/>
                          </a:solidFill>
                        </a:rPr>
                        <a:t>GeV</a:t>
                      </a:r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90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160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240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350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Luminosity (x10</a:t>
                      </a:r>
                      <a:r>
                        <a:rPr lang="en-US" b="1" baseline="30000" noProof="0" dirty="0" smtClean="0">
                          <a:solidFill>
                            <a:schemeClr val="bg2"/>
                          </a:solidFill>
                        </a:rPr>
                        <a:t>34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cm</a:t>
                      </a:r>
                      <a:r>
                        <a:rPr lang="en-US" b="1" baseline="30000" noProof="0" dirty="0" smtClean="0">
                          <a:solidFill>
                            <a:schemeClr val="bg2"/>
                          </a:solidFill>
                        </a:rPr>
                        <a:t>-2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s</a:t>
                      </a:r>
                      <a:r>
                        <a:rPr lang="en-US" b="1" baseline="30000" noProof="0" dirty="0" smtClean="0">
                          <a:solidFill>
                            <a:schemeClr val="bg2"/>
                          </a:solidFill>
                        </a:rPr>
                        <a:t>-1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)/IP</a:t>
                      </a:r>
                      <a:endParaRPr lang="en-US" b="1" baseline="30000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56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~5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~1.3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Cavity Gradient (MV/m)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#5-cell</a:t>
                      </a:r>
                      <a:r>
                        <a:rPr lang="en-US" b="1" baseline="0" noProof="0" dirty="0" smtClean="0">
                          <a:solidFill>
                            <a:schemeClr val="bg2"/>
                          </a:solidFill>
                        </a:rPr>
                        <a:t> SC cavities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600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Beam lifetime (</a:t>
                      </a:r>
                      <a:r>
                        <a:rPr lang="en-US" b="1" noProof="0" dirty="0" err="1" smtClean="0">
                          <a:solidFill>
                            <a:schemeClr val="bg2"/>
                          </a:solidFill>
                        </a:rPr>
                        <a:t>mn</a:t>
                      </a:r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67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25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16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chemeClr val="bg2"/>
                          </a:solidFill>
                        </a:rPr>
                        <a:t>20</a:t>
                      </a:r>
                      <a:endParaRPr lang="en-US" b="1" noProof="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smtClean="0">
                          <a:solidFill>
                            <a:schemeClr val="bg2"/>
                          </a:solidFill>
                        </a:rPr>
                        <a:t>Total</a:t>
                      </a:r>
                      <a:r>
                        <a:rPr lang="en-US" b="1" baseline="0" noProof="0" smtClean="0">
                          <a:solidFill>
                            <a:schemeClr val="bg2"/>
                          </a:solidFill>
                        </a:rPr>
                        <a:t> AC power (MW)</a:t>
                      </a:r>
                      <a:endParaRPr lang="en-US" b="1" noProof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250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250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260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smtClean="0">
                          <a:solidFill>
                            <a:srgbClr val="FF0000"/>
                          </a:solidFill>
                        </a:rPr>
                        <a:t>284</a:t>
                      </a:r>
                      <a:endParaRPr lang="en-US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14" y="528992"/>
            <a:ext cx="5089601" cy="34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7"/>
          <p:cNvSpPr txBox="1"/>
          <p:nvPr/>
        </p:nvSpPr>
        <p:spPr>
          <a:xfrm>
            <a:off x="199506" y="182883"/>
            <a:ext cx="8656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 smtClean="0">
                <a:solidFill>
                  <a:srgbClr val="FFFF00"/>
                </a:solidFill>
              </a:rPr>
              <a:t>TLEP Ring </a:t>
            </a:r>
            <a:r>
              <a:rPr lang="en-US" sz="3200" b="1" i="1" dirty="0" err="1" smtClean="0">
                <a:solidFill>
                  <a:srgbClr val="FFFF00"/>
                </a:solidFill>
              </a:rPr>
              <a:t>e</a:t>
            </a:r>
            <a:r>
              <a:rPr lang="en-US" sz="3200" b="1" i="1" baseline="30000" dirty="0" err="1" smtClean="0">
                <a:solidFill>
                  <a:srgbClr val="FFFF00"/>
                </a:solidFill>
              </a:rPr>
              <a:t>+</a:t>
            </a:r>
            <a:r>
              <a:rPr lang="en-US" sz="3200" b="1" i="1" dirty="0" err="1" smtClean="0">
                <a:solidFill>
                  <a:srgbClr val="FFFF00"/>
                </a:solidFill>
              </a:rPr>
              <a:t>e</a:t>
            </a:r>
            <a:r>
              <a:rPr lang="en-US" sz="3200" b="1" i="1" baseline="30000" dirty="0" smtClean="0">
                <a:solidFill>
                  <a:srgbClr val="FFFF00"/>
                </a:solidFill>
              </a:rPr>
              <a:t>-</a:t>
            </a:r>
            <a:r>
              <a:rPr lang="en-US" sz="3200" b="1" i="1" dirty="0" smtClean="0">
                <a:solidFill>
                  <a:srgbClr val="FFFF00"/>
                </a:solidFill>
              </a:rPr>
              <a:t> collider: </a:t>
            </a:r>
            <a:r>
              <a:rPr lang="en-US" sz="3200" b="1" dirty="0" smtClean="0">
                <a:solidFill>
                  <a:srgbClr val="FFFFFF"/>
                </a:solidFill>
              </a:rPr>
              <a:t>Primary Cost Driver Tunnel: ~60% cost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59932" y="2600908"/>
            <a:ext cx="2092239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80-100 km tunnel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92080" y="1448780"/>
            <a:ext cx="1311578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2"/>
                </a:solidFill>
              </a:rPr>
              <a:t>LEP/LHC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1549" y="1482462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Building on existing technologies and experience (LEP, KEKB, PEPII…)</a:t>
            </a:r>
            <a:endParaRPr lang="en-US" sz="2400" b="1"/>
          </a:p>
        </p:txBody>
      </p:sp>
      <p:sp>
        <p:nvSpPr>
          <p:cNvPr id="8" name="ZoneTexte 7"/>
          <p:cNvSpPr txBox="1"/>
          <p:nvPr/>
        </p:nvSpPr>
        <p:spPr>
          <a:xfrm>
            <a:off x="0" y="5085184"/>
            <a:ext cx="27832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Could cover a wide range of energy up to 350 </a:t>
            </a:r>
            <a:r>
              <a:rPr lang="en-US" sz="2400" b="1" dirty="0" err="1" smtClean="0"/>
              <a:t>Gev</a:t>
            </a:r>
            <a:r>
              <a:rPr lang="en-US" sz="2400" b="1" dirty="0" smtClean="0"/>
              <a:t> collision energy.</a:t>
            </a:r>
            <a:endParaRPr lang="en-US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57129" y="312662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Using SC cavities</a:t>
            </a:r>
            <a:endParaRPr lang="en-US" sz="2400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9" y="3717032"/>
            <a:ext cx="2531771" cy="12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>
            <a:hlinkClick r:id="rId6" action="ppaction://hlinksldjump"/>
          </p:cNvPr>
          <p:cNvSpPr txBox="1"/>
          <p:nvPr/>
        </p:nvSpPr>
        <p:spPr>
          <a:xfrm>
            <a:off x="2951820" y="6178981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Most </a:t>
            </a:r>
            <a:r>
              <a:rPr lang="fr-FR" b="1" dirty="0" err="1" smtClean="0"/>
              <a:t>parameters</a:t>
            </a:r>
            <a:r>
              <a:rPr lang="fr-FR" b="1" dirty="0" smtClean="0"/>
              <a:t> have been </a:t>
            </a:r>
            <a:r>
              <a:rPr lang="fr-FR" b="1" dirty="0" err="1" smtClean="0"/>
              <a:t>achieved</a:t>
            </a:r>
            <a:r>
              <a:rPr lang="fr-FR" b="1" dirty="0" smtClean="0"/>
              <a:t> or are </a:t>
            </a:r>
            <a:r>
              <a:rPr lang="fr-FR" b="1" dirty="0" err="1" smtClean="0"/>
              <a:t>planned</a:t>
            </a:r>
            <a:r>
              <a:rPr lang="fr-FR" b="1" dirty="0" smtClean="0"/>
              <a:t> </a:t>
            </a:r>
            <a:r>
              <a:rPr lang="fr-FR" b="1" dirty="0" err="1" smtClean="0"/>
              <a:t>at</a:t>
            </a:r>
            <a:r>
              <a:rPr lang="fr-FR" b="1" dirty="0" smtClean="0"/>
              <a:t> </a:t>
            </a:r>
            <a:r>
              <a:rPr lang="fr-FR" b="1" dirty="0" err="1" smtClean="0"/>
              <a:t>SuperKEKB</a:t>
            </a:r>
            <a:endParaRPr lang="fr-FR" b="1" dirty="0"/>
          </a:p>
        </p:txBody>
      </p:sp>
      <p:sp>
        <p:nvSpPr>
          <p:cNvPr id="14" name="Rectangle 13"/>
          <p:cNvSpPr/>
          <p:nvPr/>
        </p:nvSpPr>
        <p:spPr>
          <a:xfrm>
            <a:off x="2952404" y="4383247"/>
            <a:ext cx="6160144" cy="379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val 14"/>
          <p:cNvSpPr/>
          <p:nvPr/>
        </p:nvSpPr>
        <p:spPr>
          <a:xfrm>
            <a:off x="6099693" y="1904060"/>
            <a:ext cx="1964695" cy="199299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b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6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83" y="3607137"/>
            <a:ext cx="4503385" cy="325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11560" y="-99392"/>
            <a:ext cx="8024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An important </a:t>
            </a:r>
            <a:r>
              <a:rPr lang="fr-FR" sz="2400" b="1" dirty="0" err="1" smtClean="0"/>
              <a:t>parameter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 the power per unit of </a:t>
            </a:r>
            <a:r>
              <a:rPr lang="fr-FR" sz="2400" b="1" dirty="0" err="1" smtClean="0"/>
              <a:t>luminosity</a:t>
            </a:r>
            <a:endParaRPr lang="fr-FR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61295" y="4136140"/>
            <a:ext cx="3742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*</a:t>
            </a:r>
            <a:r>
              <a:rPr lang="fr-FR" sz="2400" b="1" dirty="0" err="1" smtClean="0"/>
              <a:t>Luminosity</a:t>
            </a:r>
            <a:r>
              <a:rPr lang="fr-FR" sz="2400" b="1" dirty="0" smtClean="0"/>
              <a:t> not </a:t>
            </a:r>
            <a:r>
              <a:rPr lang="fr-FR" sz="2400" b="1" dirty="0" err="1" smtClean="0"/>
              <a:t>corrected</a:t>
            </a:r>
            <a:r>
              <a:rPr lang="fr-FR" sz="2400" b="1" dirty="0" smtClean="0"/>
              <a:t> </a:t>
            </a:r>
          </a:p>
          <a:p>
            <a:r>
              <a:rPr lang="fr-FR" sz="2400" b="1" dirty="0" smtClean="0"/>
              <a:t>for </a:t>
            </a:r>
            <a:r>
              <a:rPr lang="fr-FR" sz="2400" b="1" dirty="0" err="1" smtClean="0"/>
              <a:t>peak</a:t>
            </a:r>
            <a:r>
              <a:rPr lang="fr-FR" sz="2400" b="1" dirty="0" smtClean="0"/>
              <a:t> 1% factor</a:t>
            </a:r>
            <a:endParaRPr lang="fr-FR" sz="2400" b="1" dirty="0"/>
          </a:p>
        </p:txBody>
      </p:sp>
      <p:sp>
        <p:nvSpPr>
          <p:cNvPr id="16" name="Flèche à angle droit 15"/>
          <p:cNvSpPr/>
          <p:nvPr/>
        </p:nvSpPr>
        <p:spPr>
          <a:xfrm rot="5400000">
            <a:off x="2510200" y="4103504"/>
            <a:ext cx="595208" cy="252028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17279" y="264715"/>
            <a:ext cx="6858096" cy="3852726"/>
            <a:chOff x="17279" y="264715"/>
            <a:chExt cx="6858096" cy="3852726"/>
          </a:xfrm>
        </p:grpSpPr>
        <p:graphicFrame>
          <p:nvGraphicFramePr>
            <p:cNvPr id="8" name="Graphique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97448406"/>
                </p:ext>
              </p:extLst>
            </p:nvPr>
          </p:nvGraphicFramePr>
          <p:xfrm>
            <a:off x="17279" y="264715"/>
            <a:ext cx="6858096" cy="38527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ZoneTexte 1"/>
            <p:cNvSpPr txBox="1"/>
            <p:nvPr/>
          </p:nvSpPr>
          <p:spPr>
            <a:xfrm>
              <a:off x="3491880" y="2852936"/>
              <a:ext cx="16242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accent2">
                      <a:lumMod val="50000"/>
                    </a:schemeClr>
                  </a:solidFill>
                </a:rPr>
                <a:t>~2 MW-h/H</a:t>
              </a:r>
              <a:r>
                <a:rPr lang="fr-FR" b="1" baseline="30000" dirty="0" smtClean="0">
                  <a:solidFill>
                    <a:schemeClr val="accent2">
                      <a:lumMod val="50000"/>
                    </a:schemeClr>
                  </a:solidFill>
                </a:rPr>
                <a:t>0</a:t>
              </a:r>
              <a:endParaRPr lang="fr-FR" b="1" baseline="300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059832" y="1356737"/>
            <a:ext cx="2440116" cy="524091"/>
            <a:chOff x="3059832" y="1356737"/>
            <a:chExt cx="2440116" cy="524091"/>
          </a:xfrm>
        </p:grpSpPr>
        <p:sp>
          <p:nvSpPr>
            <p:cNvPr id="9" name="ZoneTexte 8"/>
            <p:cNvSpPr txBox="1"/>
            <p:nvPr/>
          </p:nvSpPr>
          <p:spPr>
            <a:xfrm>
              <a:off x="3747417" y="1356737"/>
              <a:ext cx="1752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C00000"/>
                  </a:solidFill>
                </a:rPr>
                <a:t>~20 MW-h/H</a:t>
              </a:r>
              <a:r>
                <a:rPr lang="fr-FR" b="1" baseline="30000" dirty="0" smtClean="0">
                  <a:solidFill>
                    <a:srgbClr val="C00000"/>
                  </a:solidFill>
                </a:rPr>
                <a:t>0</a:t>
              </a:r>
              <a:endParaRPr lang="fr-FR" b="1" baseline="30000" dirty="0">
                <a:solidFill>
                  <a:srgbClr val="C00000"/>
                </a:solidFill>
              </a:endParaRPr>
            </a:p>
          </p:txBody>
        </p:sp>
        <p:cxnSp>
          <p:nvCxnSpPr>
            <p:cNvPr id="6" name="Connecteur droit avec flèche 5"/>
            <p:cNvCxnSpPr>
              <a:endCxn id="9" idx="1"/>
            </p:cNvCxnSpPr>
            <p:nvPr/>
          </p:nvCxnSpPr>
          <p:spPr>
            <a:xfrm flipV="1">
              <a:off x="3059832" y="1556792"/>
              <a:ext cx="687585" cy="32403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544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515" y="2413337"/>
            <a:ext cx="4838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Wingdings 3" pitchFamily="18" charset="2"/>
                <a:cs typeface="Times New Roman" pitchFamily="18" charset="0"/>
              </a:rPr>
              <a:t>a</a:t>
            </a:r>
            <a:r>
              <a:rPr lang="fr-FR" sz="2400" b="1" dirty="0">
                <a:cs typeface="Times New Roman" pitchFamily="18" charset="0"/>
              </a:rPr>
              <a:t> </a:t>
            </a:r>
            <a:r>
              <a:rPr lang="fr-FR" sz="2400" b="1" dirty="0" err="1">
                <a:cs typeface="Times New Roman" pitchFamily="18" charset="0"/>
              </a:rPr>
              <a:t>Need</a:t>
            </a:r>
            <a:r>
              <a:rPr lang="fr-FR" sz="2400" b="1" dirty="0"/>
              <a:t> to </a:t>
            </a:r>
            <a:r>
              <a:rPr lang="fr-FR" sz="2400" b="1" dirty="0" err="1"/>
              <a:t>study</a:t>
            </a:r>
            <a:r>
              <a:rPr lang="fr-FR" sz="2400" b="1" dirty="0"/>
              <a:t> the </a:t>
            </a:r>
            <a:r>
              <a:rPr lang="fr-FR" sz="2400" b="1" dirty="0" err="1"/>
              <a:t>energy</a:t>
            </a:r>
            <a:r>
              <a:rPr lang="fr-FR" sz="2400" b="1" dirty="0"/>
              <a:t> </a:t>
            </a:r>
            <a:r>
              <a:rPr lang="fr-FR" sz="2400" b="1" dirty="0" err="1"/>
              <a:t>acceptance</a:t>
            </a:r>
            <a:r>
              <a:rPr lang="fr-FR" sz="2400" b="1" dirty="0"/>
              <a:t> of the </a:t>
            </a:r>
            <a:r>
              <a:rPr lang="fr-FR" sz="2400" b="1" dirty="0" err="1"/>
              <a:t>collider</a:t>
            </a:r>
            <a:r>
              <a:rPr lang="fr-FR" sz="2400" b="1" dirty="0"/>
              <a:t> (&gt;</a:t>
            </a:r>
            <a:r>
              <a:rPr lang="fr-FR" sz="2400" b="1" dirty="0" smtClean="0"/>
              <a:t>2.5%) </a:t>
            </a:r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a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/>
              <a:t>optic</a:t>
            </a:r>
            <a:r>
              <a:rPr lang="fr-FR" sz="2400" b="1" dirty="0"/>
              <a:t> design </a:t>
            </a:r>
            <a:r>
              <a:rPr lang="fr-FR" sz="2400" b="1" dirty="0" err="1"/>
              <a:t>is</a:t>
            </a:r>
            <a:r>
              <a:rPr lang="fr-FR" sz="2400" b="1" dirty="0"/>
              <a:t> </a:t>
            </a:r>
            <a:r>
              <a:rPr lang="fr-FR" sz="2400" b="1" dirty="0" err="1"/>
              <a:t>challenging</a:t>
            </a:r>
            <a:endParaRPr lang="fr-FR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84" y="1745813"/>
            <a:ext cx="3992298" cy="262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15517" y="7197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Although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based</a:t>
            </a:r>
            <a:r>
              <a:rPr lang="fr-FR" sz="2400" b="1" dirty="0" smtClean="0"/>
              <a:t> on </a:t>
            </a:r>
            <a:r>
              <a:rPr lang="fr-FR" sz="2400" b="1" dirty="0" err="1" smtClean="0"/>
              <a:t>strong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experience</a:t>
            </a:r>
            <a:r>
              <a:rPr lang="fr-FR" sz="2400" b="1" dirty="0" smtClean="0"/>
              <a:t> in building </a:t>
            </a:r>
            <a:r>
              <a:rPr lang="fr-FR" sz="2400" b="1" dirty="0" err="1" smtClean="0"/>
              <a:t>circular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collider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several</a:t>
            </a:r>
            <a:r>
              <a:rPr lang="fr-FR" sz="2400" b="1" dirty="0" smtClean="0"/>
              <a:t> challenges have to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overcome</a:t>
            </a:r>
            <a:r>
              <a:rPr lang="fr-FR" sz="2400" b="1" dirty="0" smtClean="0"/>
              <a:t>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81515" y="923969"/>
            <a:ext cx="8703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Beamstrahlung</a:t>
            </a:r>
            <a:r>
              <a:rPr lang="fr-FR" sz="2400" b="1" dirty="0" smtClean="0"/>
              <a:t>: </a:t>
            </a:r>
          </a:p>
          <a:p>
            <a:r>
              <a:rPr lang="fr-FR" sz="2400" b="1" dirty="0" smtClean="0">
                <a:latin typeface="Wingdings 3" pitchFamily="18" charset="2"/>
              </a:rPr>
              <a:t> 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Beam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lifetime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reduction</a:t>
            </a:r>
            <a:r>
              <a:rPr lang="fr-FR" sz="2400" b="1" dirty="0" smtClean="0"/>
              <a:t>  (</a:t>
            </a:r>
            <a:r>
              <a:rPr lang="fr-FR" sz="2400" b="1" dirty="0" err="1" smtClean="0"/>
              <a:t>should</a:t>
            </a:r>
            <a:r>
              <a:rPr lang="fr-FR" sz="2400" b="1" dirty="0" smtClean="0"/>
              <a:t> not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much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smaller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than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bhabha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scattering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limits</a:t>
            </a:r>
            <a:endParaRPr lang="fr-FR" sz="2400" b="1" dirty="0" smtClean="0"/>
          </a:p>
          <a:p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 </a:t>
            </a:r>
            <a:endParaRPr lang="fr-FR" sz="2400" b="1" dirty="0" smtClean="0"/>
          </a:p>
        </p:txBody>
      </p:sp>
      <p:sp>
        <p:nvSpPr>
          <p:cNvPr id="4" name="ZoneTexte 3"/>
          <p:cNvSpPr txBox="1"/>
          <p:nvPr/>
        </p:nvSpPr>
        <p:spPr>
          <a:xfrm>
            <a:off x="369485" y="4365104"/>
            <a:ext cx="8703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/>
              <a:t>Bremstrahlung</a:t>
            </a:r>
            <a:r>
              <a:rPr lang="fr-FR" sz="2400" b="1" dirty="0" smtClean="0"/>
              <a:t>: </a:t>
            </a:r>
          </a:p>
          <a:p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 a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Need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study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heat</a:t>
            </a:r>
            <a:r>
              <a:rPr lang="fr-FR" sz="2400" b="1" dirty="0" smtClean="0"/>
              <a:t> extraction and radiation damage and </a:t>
            </a:r>
            <a:r>
              <a:rPr lang="fr-FR" sz="2400" b="1" dirty="0" err="1" smtClean="0"/>
              <a:t>shielding</a:t>
            </a:r>
            <a:r>
              <a:rPr lang="fr-FR" sz="2400" b="1" dirty="0" smtClean="0"/>
              <a:t> issues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65958" y="5670540"/>
            <a:ext cx="8703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Top up ring: </a:t>
            </a:r>
          </a:p>
          <a:p>
            <a:r>
              <a:rPr lang="fr-FR" sz="2400" b="1" dirty="0" smtClean="0">
                <a:latin typeface="Wingdings 3" pitchFamily="18" charset="2"/>
              </a:rPr>
              <a:t> </a:t>
            </a:r>
            <a:r>
              <a:rPr lang="fr-FR" sz="2400" b="1" dirty="0" smtClean="0">
                <a:latin typeface="Wingdings 3" pitchFamily="18" charset="2"/>
                <a:cs typeface="Times New Roman" pitchFamily="18" charset="0"/>
              </a:rPr>
              <a:t>a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err="1" smtClean="0">
                <a:cs typeface="Times New Roman" pitchFamily="18" charset="0"/>
              </a:rPr>
              <a:t>Need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study</a:t>
            </a:r>
            <a:r>
              <a:rPr lang="fr-FR" sz="2400" b="1" dirty="0" smtClean="0"/>
              <a:t> the injection system </a:t>
            </a:r>
          </a:p>
        </p:txBody>
      </p:sp>
      <p:sp>
        <p:nvSpPr>
          <p:cNvPr id="6" name="ZoneTexte 5"/>
          <p:cNvSpPr txBox="1"/>
          <p:nvPr/>
        </p:nvSpPr>
        <p:spPr>
          <a:xfrm rot="19458248">
            <a:off x="-105683" y="2396858"/>
            <a:ext cx="8281263" cy="1569660"/>
          </a:xfrm>
          <a:prstGeom prst="rect">
            <a:avLst/>
          </a:prstGeom>
          <a:solidFill>
            <a:srgbClr val="FFC000">
              <a:alpha val="83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triggered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 but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long and mature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circular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colliders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superKEKB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effective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 case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Promising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set up a international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5368053" y="1858249"/>
            <a:ext cx="347034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&gt;4 s 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=1.5% (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4 IPs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)</a:t>
            </a:r>
          </a:p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&gt;50 s </a:t>
            </a:r>
            <a:r>
              <a:rPr lang="en-US" sz="2000" b="1" dirty="0">
                <a:solidFill>
                  <a:srgbClr val="FF0000"/>
                </a:solidFill>
                <a:cs typeface="Arial" charset="0"/>
              </a:rPr>
              <a:t>at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=2.0%</a:t>
            </a:r>
          </a:p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&gt;6mn at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=2.5%</a:t>
            </a:r>
          </a:p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&gt;27mn at </a:t>
            </a:r>
            <a:r>
              <a:rPr lang="en-US" sz="20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000" b="1" dirty="0" smtClean="0">
                <a:solidFill>
                  <a:srgbClr val="FF0000"/>
                </a:solidFill>
                <a:cs typeface="Arial" charset="0"/>
              </a:rPr>
              <a:t>=3.0%</a:t>
            </a:r>
            <a:endParaRPr lang="en-US" sz="20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8643" y="4372361"/>
            <a:ext cx="2885726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Arial" pitchFamily="34" charset="0"/>
              </a:rPr>
              <a:t>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&gt;10mn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superKEKB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 rot="19458248">
            <a:off x="2300778" y="3855909"/>
            <a:ext cx="5838586" cy="1323439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 synergies for </a:t>
            </a:r>
          </a:p>
          <a:p>
            <a:pPr algn="ctr"/>
            <a:r>
              <a:rPr lang="fr-F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Large </a:t>
            </a:r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</a:t>
            </a:r>
            <a:r>
              <a:rPr lang="fr-F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endParaRPr lang="fr-FR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i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pp, </a:t>
            </a:r>
            <a:r>
              <a:rPr lang="fr-FR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</a:t>
            </a:r>
            <a:r>
              <a:rPr lang="fr-F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052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756341"/>
              </p:ext>
            </p:extLst>
          </p:nvPr>
        </p:nvGraphicFramePr>
        <p:xfrm>
          <a:off x="-15479" y="800709"/>
          <a:ext cx="9144000" cy="56777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5311"/>
                <a:gridCol w="864096"/>
                <a:gridCol w="1008112"/>
                <a:gridCol w="864096"/>
                <a:gridCol w="864096"/>
                <a:gridCol w="828092"/>
                <a:gridCol w="828092"/>
                <a:gridCol w="812105"/>
              </a:tblGrid>
              <a:tr h="296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sKEKB</a:t>
                      </a:r>
                      <a:endParaRPr lang="en-GB" sz="1800" dirty="0" smtClean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LER/HER</a:t>
                      </a:r>
                      <a:endParaRPr lang="en-GB" sz="14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LHeC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TLEP-W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81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beam </a:t>
                      </a:r>
                      <a:r>
                        <a:rPr lang="en-GB" sz="2000" dirty="0">
                          <a:effectLst/>
                        </a:rPr>
                        <a:t>energy </a:t>
                      </a: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1400" dirty="0" err="1">
                          <a:effectLst/>
                        </a:rPr>
                        <a:t>b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[GeV]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circumference</a:t>
                      </a:r>
                      <a:r>
                        <a:rPr lang="en-GB" sz="2000" baseline="0" dirty="0" smtClean="0">
                          <a:effectLst/>
                        </a:rPr>
                        <a:t> </a:t>
                      </a:r>
                      <a:r>
                        <a:rPr lang="de-DE" sz="2000" dirty="0" smtClean="0">
                          <a:effectLst/>
                        </a:rPr>
                        <a:t>[km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beam </a:t>
                      </a:r>
                      <a:r>
                        <a:rPr lang="de-DE" sz="2000" dirty="0" err="1">
                          <a:effectLst/>
                        </a:rPr>
                        <a:t>current</a:t>
                      </a:r>
                      <a:r>
                        <a:rPr lang="de-DE" sz="2000" dirty="0">
                          <a:effectLst/>
                        </a:rPr>
                        <a:t> </a:t>
                      </a:r>
                      <a:r>
                        <a:rPr lang="de-DE" sz="2000" dirty="0" smtClean="0">
                          <a:effectLst/>
                        </a:rPr>
                        <a:t>[A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#bunches/beam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#e</a:t>
                      </a:r>
                      <a:r>
                        <a:rPr lang="de-DE" sz="1400" dirty="0">
                          <a:effectLst/>
                        </a:rPr>
                        <a:t>−</a:t>
                      </a:r>
                      <a:r>
                        <a:rPr lang="de-DE" sz="2000" dirty="0">
                          <a:effectLst/>
                        </a:rPr>
                        <a:t>/beam [10</a:t>
                      </a:r>
                      <a:r>
                        <a:rPr lang="de-DE" sz="2000" baseline="30000" dirty="0">
                          <a:effectLst/>
                        </a:rPr>
                        <a:t>12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horizontal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</a:rPr>
                        <a:t>vertical emittance </a:t>
                      </a:r>
                      <a:r>
                        <a:rPr lang="de-DE" sz="2000" dirty="0">
                          <a:effectLst/>
                        </a:rPr>
                        <a:t>[nm]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bending </a:t>
                      </a:r>
                      <a:r>
                        <a:rPr lang="de-DE" sz="2000" dirty="0" smtClean="0">
                          <a:effectLst/>
                        </a:rPr>
                        <a:t>radius </a:t>
                      </a:r>
                      <a:r>
                        <a:rPr lang="en-GB" sz="2000" dirty="0">
                          <a:effectLst/>
                        </a:rPr>
                        <a:t>[km]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Momentum comp. α</a:t>
                      </a:r>
                      <a:r>
                        <a:rPr lang="en-GB" sz="1400" baseline="-25000" dirty="0" smtClean="0">
                          <a:effectLst/>
                        </a:rPr>
                        <a:t>c</a:t>
                      </a:r>
                      <a:r>
                        <a:rPr lang="en-GB" sz="2000" dirty="0" smtClean="0">
                          <a:effectLst/>
                        </a:rPr>
                        <a:t>[10</a:t>
                      </a:r>
                      <a:r>
                        <a:rPr lang="en-GB" sz="2000" baseline="30000" dirty="0">
                          <a:effectLst/>
                        </a:rPr>
                        <a:t>−5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</a:rPr>
                        <a:t>SR </a:t>
                      </a:r>
                      <a:r>
                        <a:rPr lang="de-DE" sz="2000" dirty="0" smtClean="0">
                          <a:effectLst/>
                        </a:rPr>
                        <a:t>power/beam </a:t>
                      </a:r>
                      <a:r>
                        <a:rPr lang="de-DE" sz="2000" dirty="0">
                          <a:effectLst/>
                        </a:rPr>
                        <a:t>[MW]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 </a:t>
                      </a:r>
                      <a:r>
                        <a:rPr lang="de-DE" sz="2000" dirty="0" smtClean="0">
                          <a:effectLst/>
                        </a:rPr>
                        <a:t>[m</a:t>
                      </a:r>
                      <a:r>
                        <a:rPr lang="de-DE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β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[cm]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x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σ</a:t>
                      </a:r>
                      <a:r>
                        <a:rPr lang="de-DE" sz="2000" baseline="30000" dirty="0">
                          <a:effectLst/>
                        </a:rPr>
                        <a:t>∗</a:t>
                      </a:r>
                      <a:r>
                        <a:rPr lang="de-DE" sz="2000" baseline="-25000" dirty="0">
                          <a:effectLst/>
                        </a:rPr>
                        <a:t>y</a:t>
                      </a:r>
                      <a:r>
                        <a:rPr lang="de-DE" sz="2000" dirty="0">
                          <a:effectLst/>
                        </a:rPr>
                        <a:t> [</a:t>
                      </a:r>
                      <a:r>
                        <a:rPr lang="en-GB" sz="2000" dirty="0">
                          <a:effectLst/>
                        </a:rPr>
                        <a:t>μ</a:t>
                      </a:r>
                      <a:r>
                        <a:rPr lang="de-DE" sz="2000" dirty="0">
                          <a:effectLst/>
                        </a:rPr>
                        <a:t>m] 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hourglass </a:t>
                      </a: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hg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endParaRPr lang="en-GB" sz="20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ΔE</a:t>
                      </a:r>
                      <a:r>
                        <a:rPr lang="en-GB" sz="2000" baseline="30000" dirty="0" err="1" smtClean="0">
                          <a:effectLst/>
                        </a:rPr>
                        <a:t>SR</a:t>
                      </a:r>
                      <a:r>
                        <a:rPr lang="en-GB" sz="2000" baseline="-25000" dirty="0" err="1" smtClean="0">
                          <a:effectLst/>
                        </a:rPr>
                        <a:t>loss</a:t>
                      </a:r>
                      <a:r>
                        <a:rPr lang="en-GB" sz="2000" dirty="0" smtClean="0">
                          <a:effectLst/>
                        </a:rPr>
                        <a:t>/turn [GeV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104.5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0.004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18.5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270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3.41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4/7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3.6/2.6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2500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226/163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0.0081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16/104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0.032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0.027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0.047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1/3</a:t>
                      </a:r>
                      <a:r>
                        <a:rPr lang="en-GB" sz="1800" baseline="0" dirty="0" smtClean="0">
                          <a:effectLst/>
                        </a:rPr>
                        <a:t>x10</a:t>
                      </a:r>
                      <a:r>
                        <a:rPr lang="en-GB" sz="1800" baseline="30000" dirty="0" smtClean="0">
                          <a:effectLst/>
                        </a:rPr>
                        <a:t>-3</a:t>
                      </a:r>
                      <a:endParaRPr lang="en-GB" sz="1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26.7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2808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2.5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2.6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8.1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45.5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1.18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4400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1960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30.8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</a:t>
                      </a:r>
                      <a:r>
                        <a:rPr lang="en-GB" sz="2000" dirty="0" smtClean="0">
                          <a:effectLst/>
                        </a:rPr>
                        <a:t>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0.27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0.71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0.124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78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0.75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0.0243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40.8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0.02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68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0.14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0.75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175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0.0054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10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0.01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50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100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</a:rPr>
                        <a:t>9.2</a:t>
                      </a:r>
                      <a:endParaRPr lang="en-GB" sz="20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-15479" y="46333"/>
            <a:ext cx="3912161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TLEP parameters -1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4031940" y="-15223"/>
            <a:ext cx="3799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</a:rPr>
              <a:t>oon at </a:t>
            </a:r>
            <a:r>
              <a:rPr lang="en-US" sz="2400" b="1" dirty="0" err="1" smtClean="0">
                <a:solidFill>
                  <a:srgbClr val="FF0000"/>
                </a:solidFill>
              </a:rPr>
              <a:t>SuperKEKB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x</a:t>
            </a:r>
            <a:r>
              <a:rPr lang="en-US" sz="2400" b="1" dirty="0" smtClean="0">
                <a:solidFill>
                  <a:srgbClr val="FF0000"/>
                </a:solidFill>
              </a:rPr>
              <a:t>*=0.03 m, </a:t>
            </a:r>
            <a:r>
              <a:rPr lang="en-US" sz="2400" b="1" dirty="0" err="1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sz="2400" b="1" dirty="0" smtClean="0">
                <a:solidFill>
                  <a:srgbClr val="FF0000"/>
                </a:solidFill>
              </a:rPr>
              <a:t>*=0.03 cm 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57105" y="2933013"/>
            <a:ext cx="6080875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52207" y="2009984"/>
            <a:ext cx="6085774" cy="28803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5752" y="4444959"/>
            <a:ext cx="5946742" cy="64807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7" name="Straight Arrow Connector 7"/>
          <p:cNvCxnSpPr/>
          <p:nvPr/>
        </p:nvCxnSpPr>
        <p:spPr>
          <a:xfrm flipH="1">
            <a:off x="4788024" y="815774"/>
            <a:ext cx="108012" cy="3647302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4"/>
          <p:cNvSpPr txBox="1"/>
          <p:nvPr/>
        </p:nvSpPr>
        <p:spPr>
          <a:xfrm>
            <a:off x="-24490" y="6454222"/>
            <a:ext cx="3799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SuperKEKB:</a:t>
            </a:r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y</a:t>
            </a:r>
            <a:r>
              <a:rPr lang="en-US" b="1" dirty="0" smtClean="0">
                <a:solidFill>
                  <a:srgbClr val="FF0000"/>
                </a:solidFill>
              </a:rPr>
              <a:t>/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b="1" baseline="-25000" dirty="0" smtClean="0">
                <a:solidFill>
                  <a:srgbClr val="FF0000"/>
                </a:solidFill>
              </a:rPr>
              <a:t>x</a:t>
            </a:r>
            <a:r>
              <a:rPr lang="en-US" b="1" dirty="0" smtClean="0">
                <a:solidFill>
                  <a:srgbClr val="FF0000"/>
                </a:solidFill>
              </a:rPr>
              <a:t>=0.25% 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5"/>
          <p:cNvCxnSpPr/>
          <p:nvPr/>
        </p:nvCxnSpPr>
        <p:spPr>
          <a:xfrm flipV="1">
            <a:off x="3131840" y="3501008"/>
            <a:ext cx="900100" cy="3184046"/>
          </a:xfrm>
          <a:prstGeom prst="straightConnector1">
            <a:avLst/>
          </a:prstGeom>
          <a:ln w="47625">
            <a:solidFill>
              <a:srgbClr val="FF0000">
                <a:alpha val="50000"/>
              </a:srgb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8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724401"/>
              </p:ext>
            </p:extLst>
          </p:nvPr>
        </p:nvGraphicFramePr>
        <p:xfrm>
          <a:off x="-35446" y="714641"/>
          <a:ext cx="9143950" cy="487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1182"/>
                <a:gridCol w="792088"/>
                <a:gridCol w="1836204"/>
                <a:gridCol w="900100"/>
                <a:gridCol w="864096"/>
                <a:gridCol w="828092"/>
                <a:gridCol w="864096"/>
                <a:gridCol w="828092"/>
              </a:tblGrid>
              <a:tr h="2419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LEP2 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err="1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sKEKB</a:t>
                      </a:r>
                      <a:endParaRPr lang="en-GB" sz="1800" dirty="0" smtClean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LER/HER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LHeC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TLEP-Z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TLEP-W</a:t>
                      </a:r>
                      <a:endParaRPr lang="en-GB" sz="2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TLEP-H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TLEP-t</a:t>
                      </a:r>
                      <a:endParaRPr lang="en-GB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366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 smtClean="0">
                          <a:effectLst/>
                        </a:rPr>
                        <a:t>V</a:t>
                      </a:r>
                      <a:r>
                        <a:rPr lang="en-GB" sz="2000" baseline="-25000" dirty="0" err="1" smtClean="0">
                          <a:effectLst/>
                        </a:rPr>
                        <a:t>RF,tot</a:t>
                      </a:r>
                      <a:r>
                        <a:rPr lang="en-GB" sz="2000" baseline="-25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[GV]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GB" sz="2000" baseline="-25000" dirty="0" err="1">
                          <a:effectLst/>
                        </a:rPr>
                        <a:t>max,RF</a:t>
                      </a:r>
                      <a:r>
                        <a:rPr lang="en-GB" sz="2000" dirty="0">
                          <a:effectLst/>
                        </a:rPr>
                        <a:t> [%]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x</a:t>
                      </a:r>
                      <a:r>
                        <a:rPr lang="en-GB" sz="2000" dirty="0">
                          <a:effectLst/>
                        </a:rPr>
                        <a:t>/IP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ξ</a:t>
                      </a:r>
                      <a:r>
                        <a:rPr lang="en-GB" sz="2000" baseline="-25000" dirty="0" err="1">
                          <a:effectLst/>
                        </a:rPr>
                        <a:t>y</a:t>
                      </a:r>
                      <a:r>
                        <a:rPr lang="en-GB" sz="2000" dirty="0">
                          <a:effectLst/>
                        </a:rPr>
                        <a:t>/IP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s</a:t>
                      </a:r>
                      <a:r>
                        <a:rPr lang="en-GB" sz="14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[kHz]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E</a:t>
                      </a:r>
                      <a:r>
                        <a:rPr lang="en-GB" sz="2000" baseline="-25000" dirty="0" err="1">
                          <a:effectLst/>
                        </a:rPr>
                        <a:t>acc</a:t>
                      </a:r>
                      <a:r>
                        <a:rPr lang="en-GB" sz="2000" dirty="0">
                          <a:effectLst/>
                        </a:rPr>
                        <a:t> [MV/m]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eff. RF length [m]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f</a:t>
                      </a:r>
                      <a:r>
                        <a:rPr lang="en-GB" sz="2000" baseline="-25000" dirty="0" err="1">
                          <a:effectLst/>
                        </a:rPr>
                        <a:t>RF</a:t>
                      </a:r>
                      <a:r>
                        <a:rPr lang="en-GB" sz="2000" dirty="0">
                          <a:effectLst/>
                        </a:rPr>
                        <a:t> [MHz]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δ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rms</a:t>
                      </a:r>
                      <a:r>
                        <a:rPr lang="en-GB" sz="2000" dirty="0">
                          <a:effectLst/>
                        </a:rPr>
                        <a:t> [%]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dirty="0" err="1">
                          <a:effectLst/>
                        </a:rPr>
                        <a:t>σ</a:t>
                      </a:r>
                      <a:r>
                        <a:rPr lang="en-GB" sz="2000" baseline="30000" dirty="0" err="1">
                          <a:effectLst/>
                        </a:rPr>
                        <a:t>SR</a:t>
                      </a:r>
                      <a:r>
                        <a:rPr lang="en-GB" sz="2000" baseline="-25000" dirty="0" err="1">
                          <a:effectLst/>
                        </a:rPr>
                        <a:t>z,rms</a:t>
                      </a:r>
                      <a:r>
                        <a:rPr lang="en-GB" sz="2000" baseline="-25000" dirty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[cm]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000" i="1" dirty="0">
                          <a:effectLst/>
                        </a:rPr>
                        <a:t>L</a:t>
                      </a:r>
                      <a:r>
                        <a:rPr lang="en-GB" sz="2000" dirty="0">
                          <a:effectLst/>
                        </a:rPr>
                        <a:t>/IP[10</a:t>
                      </a:r>
                      <a:r>
                        <a:rPr lang="en-GB" sz="2000" baseline="30000" dirty="0">
                          <a:effectLst/>
                        </a:rPr>
                        <a:t>32</a:t>
                      </a:r>
                      <a:r>
                        <a:rPr lang="en-GB" sz="2000" dirty="0">
                          <a:effectLst/>
                        </a:rPr>
                        <a:t>cm</a:t>
                      </a:r>
                      <a:r>
                        <a:rPr lang="en-GB" sz="2000" baseline="30000" dirty="0">
                          <a:effectLst/>
                        </a:rPr>
                        <a:t>−2</a:t>
                      </a:r>
                      <a:r>
                        <a:rPr lang="en-GB" sz="2000" dirty="0">
                          <a:effectLst/>
                        </a:rPr>
                        <a:t>s</a:t>
                      </a:r>
                      <a:r>
                        <a:rPr lang="en-GB" sz="2000" baseline="30000" dirty="0">
                          <a:effectLst/>
                        </a:rPr>
                        <a:t>−1</a:t>
                      </a:r>
                      <a:r>
                        <a:rPr lang="en-GB" sz="2000" dirty="0">
                          <a:effectLst/>
                        </a:rPr>
                        <a:t>]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number of IPs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baseline="0" dirty="0" err="1" smtClean="0">
                          <a:effectLst/>
                        </a:rPr>
                        <a:t>b.</a:t>
                      </a:r>
                      <a:r>
                        <a:rPr lang="en-GB" sz="2000" dirty="0" err="1" smtClean="0">
                          <a:effectLst/>
                        </a:rPr>
                        <a:t>lifetime</a:t>
                      </a:r>
                      <a:r>
                        <a:rPr lang="en-GB" sz="2000" dirty="0" smtClean="0">
                          <a:effectLst/>
                        </a:rPr>
                        <a:t> </a:t>
                      </a:r>
                      <a:r>
                        <a:rPr lang="en-GB" sz="2000" dirty="0">
                          <a:effectLst/>
                        </a:rPr>
                        <a:t>[min</a:t>
                      </a:r>
                      <a:r>
                        <a:rPr lang="en-GB" sz="2000" dirty="0" smtClean="0">
                          <a:effectLst/>
                        </a:rPr>
                        <a:t>]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3.64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0.77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0.065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485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352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1.61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360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0.0094/0.015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0.0028/0.0012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0.0881/0.0807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0.6/0.5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8000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10</a:t>
                      </a: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11.9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42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721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0.12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0.69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N/A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4.0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1.29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0.06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0.19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5600</a:t>
                      </a: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67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2.0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effectLst/>
                        </a:rPr>
                        <a:t>5.5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0.45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3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600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700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0.10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0.22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1600</a:t>
                      </a:r>
                      <a:endParaRPr lang="en-GB" sz="2000" dirty="0" smtClean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4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25</a:t>
                      </a:r>
                      <a:endParaRPr lang="en-GB" sz="2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9.4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480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12.0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4.9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0.10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0.43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0.25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130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00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-35446" y="5899"/>
            <a:ext cx="3912161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TLEP parameters -2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20060" y="1916832"/>
            <a:ext cx="767763" cy="5760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16" name="Straight Arrow Connector 5"/>
          <p:cNvCxnSpPr>
            <a:stCxn id="17" idx="1"/>
          </p:cNvCxnSpPr>
          <p:nvPr/>
        </p:nvCxnSpPr>
        <p:spPr>
          <a:xfrm flipH="1">
            <a:off x="2735796" y="329064"/>
            <a:ext cx="1404156" cy="1587768"/>
          </a:xfrm>
          <a:prstGeom prst="straightConnector1">
            <a:avLst/>
          </a:prstGeom>
          <a:ln w="4762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6"/>
          <p:cNvSpPr txBox="1"/>
          <p:nvPr/>
        </p:nvSpPr>
        <p:spPr>
          <a:xfrm>
            <a:off x="4139952" y="-86435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LEP2 was not beam-beam limited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334779"/>
            <a:ext cx="9252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LEP data for 94.5 - 101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consistently suggest a beam-beam limit of ~0.115</a:t>
            </a:r>
            <a:endParaRPr lang="en-GB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20060" y="4389647"/>
            <a:ext cx="6862446" cy="32403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20061" y="4977172"/>
            <a:ext cx="6923940" cy="31565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635715" y="5593979"/>
            <a:ext cx="3823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Lifetime</a:t>
            </a:r>
            <a:r>
              <a:rPr lang="fr-FR" b="1" dirty="0" smtClean="0"/>
              <a:t> </a:t>
            </a:r>
            <a:r>
              <a:rPr lang="fr-FR" b="1" dirty="0" err="1" smtClean="0"/>
              <a:t>at</a:t>
            </a:r>
            <a:r>
              <a:rPr lang="fr-FR" b="1" dirty="0" smtClean="0"/>
              <a:t> </a:t>
            </a:r>
            <a:r>
              <a:rPr lang="fr-FR" b="1" dirty="0" err="1" smtClean="0"/>
              <a:t>superKEKB</a:t>
            </a:r>
            <a:r>
              <a:rPr lang="fr-FR" b="1" dirty="0" smtClean="0"/>
              <a:t> = 10 min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71316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5" y="13782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TLEP </a:t>
            </a:r>
            <a:r>
              <a:rPr lang="fr-FR" sz="2400" b="1" dirty="0" err="1" smtClean="0"/>
              <a:t>will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enable</a:t>
            </a:r>
            <a:r>
              <a:rPr lang="fr-FR" sz="2400" b="1" dirty="0" smtClean="0"/>
              <a:t> to probe </a:t>
            </a:r>
            <a:r>
              <a:rPr lang="fr-FR" sz="2400" b="1" dirty="0" err="1" smtClean="0"/>
              <a:t>further</a:t>
            </a:r>
            <a:r>
              <a:rPr lang="fr-FR" sz="2400" b="1" dirty="0" smtClean="0"/>
              <a:t> the SM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very</a:t>
            </a:r>
            <a:r>
              <a:rPr lang="fr-FR" sz="2400" b="1" dirty="0" smtClean="0"/>
              <a:t> high </a:t>
            </a:r>
            <a:r>
              <a:rPr lang="fr-FR" sz="2400" b="1" dirty="0" err="1" smtClean="0"/>
              <a:t>precision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search</a:t>
            </a:r>
            <a:r>
              <a:rPr lang="fr-FR" sz="2400" b="1" dirty="0" smtClean="0"/>
              <a:t> for rare </a:t>
            </a:r>
            <a:r>
              <a:rPr lang="fr-FR" sz="2400" b="1" dirty="0" err="1" smtClean="0"/>
              <a:t>processes</a:t>
            </a:r>
            <a:r>
              <a:rPr lang="fr-FR" sz="2400" b="1" dirty="0" smtClean="0"/>
              <a:t> and new light </a:t>
            </a:r>
            <a:r>
              <a:rPr lang="fr-FR" sz="2400" b="1" dirty="0" err="1" smtClean="0"/>
              <a:t>particles</a:t>
            </a:r>
            <a:r>
              <a:rPr lang="fr-FR" sz="2400" b="1" dirty="0" smtClean="0"/>
              <a:t> (&lt;~200 </a:t>
            </a:r>
            <a:r>
              <a:rPr lang="fr-FR" sz="2400" b="1" dirty="0" err="1" smtClean="0"/>
              <a:t>GeV</a:t>
            </a:r>
            <a:r>
              <a:rPr lang="fr-FR" sz="2400" b="1" dirty="0" smtClean="0"/>
              <a:t>)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879812" y="1329644"/>
            <a:ext cx="6156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If </a:t>
            </a:r>
            <a:r>
              <a:rPr lang="fr-FR" sz="2400" b="1" dirty="0" err="1" smtClean="0"/>
              <a:t>deemed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necessary</a:t>
            </a:r>
            <a:r>
              <a:rPr lang="fr-FR" sz="2400" b="1" dirty="0" smtClean="0"/>
              <a:t>, the </a:t>
            </a:r>
            <a:r>
              <a:rPr lang="fr-FR" sz="2400" b="1" dirty="0" err="1" smtClean="0"/>
              <a:t>c.m</a:t>
            </a:r>
            <a:r>
              <a:rPr lang="fr-FR" sz="2400" b="1" dirty="0" smtClean="0"/>
              <a:t>. </a:t>
            </a:r>
            <a:r>
              <a:rPr lang="fr-FR" sz="2400" b="1" dirty="0" err="1" smtClean="0"/>
              <a:t>energy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could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be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pushed</a:t>
            </a:r>
            <a:r>
              <a:rPr lang="fr-FR" sz="2400" b="1" dirty="0" smtClean="0"/>
              <a:t> to 400-500 </a:t>
            </a:r>
            <a:r>
              <a:rPr lang="fr-FR" sz="2400" b="1" dirty="0" err="1" smtClean="0"/>
              <a:t>GeV</a:t>
            </a:r>
            <a:r>
              <a:rPr lang="fr-FR" sz="2400" b="1" dirty="0" smtClean="0"/>
              <a:t>, but to </a:t>
            </a:r>
            <a:r>
              <a:rPr lang="fr-FR" sz="2400" b="1" dirty="0" err="1" smtClean="0"/>
              <a:t>reach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much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higher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scales</a:t>
            </a:r>
            <a:r>
              <a:rPr lang="fr-FR" sz="2400" b="1" dirty="0"/>
              <a:t> </a:t>
            </a:r>
            <a:r>
              <a:rPr lang="fr-FR" sz="2400" b="1" dirty="0" smtClean="0"/>
              <a:t>hadron </a:t>
            </a:r>
            <a:r>
              <a:rPr lang="fr-FR" sz="2400" b="1" dirty="0" err="1" smtClean="0"/>
              <a:t>colliders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is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necessary</a:t>
            </a:r>
            <a:r>
              <a:rPr lang="fr-FR" sz="2400" b="1" dirty="0" smtClean="0"/>
              <a:t> (on-</a:t>
            </a:r>
            <a:r>
              <a:rPr lang="fr-FR" sz="2400" b="1" dirty="0" err="1" smtClean="0"/>
              <a:t>going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study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determine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E</a:t>
            </a:r>
            <a:r>
              <a:rPr lang="fr-FR" sz="2400" b="1" baseline="-25000" dirty="0" err="1" smtClean="0"/>
              <a:t>max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L=10</a:t>
            </a:r>
            <a:r>
              <a:rPr lang="fr-FR" sz="2400" b="1" baseline="30000" dirty="0" smtClean="0"/>
              <a:t>34</a:t>
            </a:r>
            <a:r>
              <a:rPr lang="fr-FR" sz="2400" b="1" dirty="0"/>
              <a:t> </a:t>
            </a:r>
            <a:r>
              <a:rPr lang="fr-FR" sz="2400" b="1" dirty="0" err="1" smtClean="0"/>
              <a:t>with</a:t>
            </a:r>
            <a:r>
              <a:rPr lang="fr-FR" sz="2400" b="1" dirty="0" smtClean="0"/>
              <a:t> 4 detectors)</a:t>
            </a:r>
            <a:endParaRPr lang="fr-FR" sz="2400" b="1" baseline="30000" dirty="0" smtClean="0"/>
          </a:p>
        </p:txBody>
      </p:sp>
      <p:grpSp>
        <p:nvGrpSpPr>
          <p:cNvPr id="4" name="Groupe 3"/>
          <p:cNvGrpSpPr/>
          <p:nvPr/>
        </p:nvGrpSpPr>
        <p:grpSpPr>
          <a:xfrm>
            <a:off x="118974" y="1329644"/>
            <a:ext cx="2617403" cy="1994545"/>
            <a:chOff x="118974" y="968823"/>
            <a:chExt cx="2617403" cy="1994545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74" y="968823"/>
              <a:ext cx="2617403" cy="199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ZoneTexte 2"/>
            <p:cNvSpPr txBox="1"/>
            <p:nvPr/>
          </p:nvSpPr>
          <p:spPr>
            <a:xfrm>
              <a:off x="1442701" y="2089629"/>
              <a:ext cx="11320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bg2"/>
                  </a:solidFill>
                </a:rPr>
                <a:t>500 </a:t>
              </a:r>
              <a:r>
                <a:rPr lang="fr-FR" b="1" dirty="0" err="1" smtClean="0">
                  <a:solidFill>
                    <a:schemeClr val="bg2"/>
                  </a:solidFill>
                </a:rPr>
                <a:t>GeV</a:t>
              </a:r>
              <a:endParaRPr lang="fr-FR" b="1" dirty="0">
                <a:solidFill>
                  <a:schemeClr val="bg2"/>
                </a:solidFill>
              </a:endParaRPr>
            </a:p>
          </p:txBody>
        </p:sp>
        <p:cxnSp>
          <p:nvCxnSpPr>
            <p:cNvPr id="7" name="Connecteur droit avec flèche 6"/>
            <p:cNvCxnSpPr>
              <a:stCxn id="3" idx="1"/>
            </p:cNvCxnSpPr>
            <p:nvPr/>
          </p:nvCxnSpPr>
          <p:spPr>
            <a:xfrm flipH="1" flipV="1">
              <a:off x="899592" y="2117085"/>
              <a:ext cx="543109" cy="1725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/>
          <p:cNvSpPr txBox="1"/>
          <p:nvPr/>
        </p:nvSpPr>
        <p:spPr>
          <a:xfrm>
            <a:off x="647564" y="3825044"/>
            <a:ext cx="7236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/>
              <a:t>We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need</a:t>
            </a:r>
            <a:r>
              <a:rPr lang="fr-FR" sz="2800" b="1" dirty="0" smtClean="0"/>
              <a:t> a </a:t>
            </a:r>
            <a:r>
              <a:rPr lang="fr-FR" sz="2800" b="1" dirty="0" err="1" smtClean="0"/>
              <a:t>tool</a:t>
            </a:r>
            <a:r>
              <a:rPr lang="fr-FR" sz="2800" b="1" dirty="0" smtClean="0"/>
              <a:t> to </a:t>
            </a:r>
            <a:r>
              <a:rPr lang="fr-FR" sz="2800" b="1" dirty="0" err="1" smtClean="0"/>
              <a:t>search</a:t>
            </a:r>
            <a:r>
              <a:rPr lang="fr-FR" sz="2800" b="1" dirty="0" smtClean="0"/>
              <a:t> for direct production of new </a:t>
            </a:r>
            <a:r>
              <a:rPr lang="fr-FR" sz="2800" b="1" dirty="0" err="1" smtClean="0"/>
              <a:t>particles</a:t>
            </a:r>
            <a:r>
              <a:rPr lang="fr-FR" sz="2800" b="1" dirty="0" smtClean="0"/>
              <a:t> up to </a:t>
            </a:r>
            <a:r>
              <a:rPr lang="fr-FR" sz="2800" b="1" dirty="0" err="1" smtClean="0"/>
              <a:t>energy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scale</a:t>
            </a:r>
            <a:r>
              <a:rPr lang="fr-FR" sz="2800" b="1" dirty="0" smtClean="0"/>
              <a:t> in the 10 </a:t>
            </a:r>
            <a:r>
              <a:rPr lang="fr-FR" sz="2800" b="1" dirty="0" err="1" smtClean="0"/>
              <a:t>TeV</a:t>
            </a:r>
            <a:r>
              <a:rPr lang="fr-FR" sz="2800" b="1" dirty="0" smtClean="0"/>
              <a:t> range</a:t>
            </a:r>
            <a:endParaRPr lang="fr-FR" sz="28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442701" y="5371481"/>
            <a:ext cx="6292316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fr-F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</a:t>
            </a:r>
            <a:r>
              <a:rPr lang="fr-FR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repeating</a:t>
            </a:r>
            <a:r>
              <a:rPr lang="fr-F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</a:t>
            </a:r>
            <a:r>
              <a:rPr lang="fr-F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story of LEP/LHC </a:t>
            </a:r>
            <a:r>
              <a:rPr lang="fr-FR" sz="28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TLEP/VHE-LHC!</a:t>
            </a:r>
            <a:endParaRPr lang="fr-FR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04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94474" y="7657"/>
            <a:ext cx="5793850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one do this all in one?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728700"/>
            <a:ext cx="853294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Make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4474" y="2298360"/>
            <a:ext cx="57938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=</a:t>
            </a:r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mc²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96" y="4005064"/>
            <a:ext cx="909510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Extended </a:t>
            </a:r>
            <a:r>
              <a:rPr lang="en-US" sz="72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Multiprobe</a:t>
            </a: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Collider Complex</a:t>
            </a:r>
          </a:p>
        </p:txBody>
      </p:sp>
    </p:spTree>
    <p:extLst>
      <p:ext uri="{BB962C8B-B14F-4D97-AF65-F5344CB8AC3E}">
        <p14:creationId xmlns:p14="http://schemas.microsoft.com/office/powerpoint/2010/main" val="331660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43042" y="15007"/>
            <a:ext cx="910146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r"/>
            <a:r>
              <a:rPr lang="fr-FR" sz="2400" b="1" dirty="0" smtClean="0"/>
              <a:t>LHC + HL-LHC: Great </a:t>
            </a:r>
            <a:r>
              <a:rPr lang="fr-FR" sz="2400" b="1" dirty="0" err="1" smtClean="0"/>
              <a:t>tool</a:t>
            </a:r>
            <a:r>
              <a:rPr lang="fr-FR" sz="2400" b="1" dirty="0" smtClean="0"/>
              <a:t> to </a:t>
            </a:r>
            <a:r>
              <a:rPr lang="fr-FR" sz="2400" b="1" dirty="0" err="1" smtClean="0"/>
              <a:t>Search</a:t>
            </a:r>
            <a:r>
              <a:rPr lang="fr-FR" sz="2400" b="1" dirty="0" smtClean="0"/>
              <a:t> for new </a:t>
            </a:r>
            <a:r>
              <a:rPr lang="fr-FR" sz="2400" b="1" dirty="0" err="1" smtClean="0"/>
              <a:t>particles</a:t>
            </a:r>
            <a:r>
              <a:rPr lang="fr-FR" sz="2400" b="1" dirty="0" smtClean="0"/>
              <a:t>/</a:t>
            </a:r>
            <a:r>
              <a:rPr lang="fr-FR" sz="2400" b="1" dirty="0" err="1" smtClean="0"/>
              <a:t>phenomena</a:t>
            </a:r>
            <a:endParaRPr lang="fr-FR" sz="2400" b="1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7813416"/>
              </p:ext>
            </p:extLst>
          </p:nvPr>
        </p:nvGraphicFramePr>
        <p:xfrm>
          <a:off x="3923928" y="584684"/>
          <a:ext cx="5220072" cy="292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6" name="Acrobat Document" r:id="rId4" imgW="3888000" imgH="2345040" progId="AcroExch.Document.7">
                  <p:embed/>
                </p:oleObj>
              </mc:Choice>
              <mc:Fallback>
                <p:oleObj name="Acrobat Document" r:id="rId4" imgW="3888000" imgH="23450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584684"/>
                        <a:ext cx="5220072" cy="2920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89856" y="3573016"/>
            <a:ext cx="8019888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High </a:t>
            </a:r>
            <a:r>
              <a:rPr lang="fr-FR" b="1" dirty="0" err="1" smtClean="0">
                <a:solidFill>
                  <a:schemeClr val="bg1"/>
                </a:solidFill>
              </a:rPr>
              <a:t>energy</a:t>
            </a:r>
            <a:r>
              <a:rPr lang="fr-FR" b="1" dirty="0" smtClean="0">
                <a:solidFill>
                  <a:schemeClr val="bg1"/>
                </a:solidFill>
              </a:rPr>
              <a:t> and </a:t>
            </a:r>
            <a:r>
              <a:rPr lang="fr-FR" b="1" dirty="0" err="1" smtClean="0">
                <a:solidFill>
                  <a:schemeClr val="bg1"/>
                </a:solidFill>
              </a:rPr>
              <a:t>luminosity</a:t>
            </a:r>
            <a:r>
              <a:rPr lang="fr-FR" b="1" dirty="0" smtClean="0">
                <a:solidFill>
                  <a:schemeClr val="bg1"/>
                </a:solidFill>
              </a:rPr>
              <a:t> are </a:t>
            </a:r>
            <a:r>
              <a:rPr lang="fr-FR" b="1" dirty="0" err="1" smtClean="0">
                <a:solidFill>
                  <a:schemeClr val="bg1"/>
                </a:solidFill>
              </a:rPr>
              <a:t>necessary</a:t>
            </a:r>
            <a:r>
              <a:rPr lang="fr-FR" b="1" dirty="0" smtClean="0">
                <a:solidFill>
                  <a:schemeClr val="bg1"/>
                </a:solidFill>
              </a:rPr>
              <a:t> to probe the V</a:t>
            </a:r>
            <a:r>
              <a:rPr lang="fr-FR" b="1" baseline="-25000" dirty="0" smtClean="0">
                <a:solidFill>
                  <a:schemeClr val="bg1"/>
                </a:solidFill>
              </a:rPr>
              <a:t>L</a:t>
            </a:r>
            <a:r>
              <a:rPr lang="fr-FR" b="1" dirty="0" smtClean="0">
                <a:solidFill>
                  <a:schemeClr val="bg1"/>
                </a:solidFill>
              </a:rPr>
              <a:t>V</a:t>
            </a:r>
            <a:r>
              <a:rPr lang="fr-FR" b="1" baseline="-25000" dirty="0" smtClean="0">
                <a:solidFill>
                  <a:schemeClr val="bg1"/>
                </a:solidFill>
              </a:rPr>
              <a:t>L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scattering</a:t>
            </a:r>
            <a:endParaRPr lang="fr-FR" b="1" dirty="0" smtClean="0">
              <a:solidFill>
                <a:schemeClr val="bg1"/>
              </a:solidFill>
            </a:endParaRPr>
          </a:p>
          <a:p>
            <a:r>
              <a:rPr lang="fr-FR" b="1" dirty="0" smtClean="0">
                <a:solidFill>
                  <a:schemeClr val="bg1"/>
                </a:solidFill>
              </a:rPr>
              <a:t>and </a:t>
            </a:r>
            <a:r>
              <a:rPr lang="fr-FR" b="1" dirty="0" err="1" smtClean="0">
                <a:solidFill>
                  <a:schemeClr val="bg1"/>
                </a:solidFill>
              </a:rPr>
              <a:t>verify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that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unitarity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is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preserved</a:t>
            </a:r>
            <a:r>
              <a:rPr lang="fr-FR" b="1" dirty="0" smtClean="0">
                <a:solidFill>
                  <a:schemeClr val="bg1"/>
                </a:solidFill>
              </a:rPr>
              <a:t>, </a:t>
            </a:r>
            <a:r>
              <a:rPr lang="fr-FR" b="1" dirty="0" err="1" smtClean="0">
                <a:solidFill>
                  <a:schemeClr val="bg1"/>
                </a:solidFill>
              </a:rPr>
              <a:t>thanks</a:t>
            </a:r>
            <a:r>
              <a:rPr lang="fr-FR" b="1" dirty="0" smtClean="0">
                <a:solidFill>
                  <a:schemeClr val="bg1"/>
                </a:solidFill>
              </a:rPr>
              <a:t> to the « </a:t>
            </a:r>
            <a:r>
              <a:rPr lang="fr-FR" b="1" dirty="0" err="1" smtClean="0">
                <a:solidFill>
                  <a:schemeClr val="bg1"/>
                </a:solidFill>
              </a:rPr>
              <a:t>Higgs</a:t>
            </a:r>
            <a:r>
              <a:rPr lang="fr-FR" b="1" dirty="0" smtClean="0">
                <a:solidFill>
                  <a:schemeClr val="bg1"/>
                </a:solidFill>
              </a:rPr>
              <a:t> » </a:t>
            </a:r>
            <a:r>
              <a:rPr lang="fr-FR" b="1" dirty="0" err="1" smtClean="0">
                <a:solidFill>
                  <a:schemeClr val="bg1"/>
                </a:solidFill>
              </a:rPr>
              <a:t>discovered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9" name="Étoile à 4 branches 8"/>
          <p:cNvSpPr/>
          <p:nvPr/>
        </p:nvSpPr>
        <p:spPr>
          <a:xfrm>
            <a:off x="203464" y="3573016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585920" y="620688"/>
            <a:ext cx="3121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Sensitivity</a:t>
            </a:r>
            <a:r>
              <a:rPr lang="fr-FR" b="1" dirty="0" smtClean="0">
                <a:solidFill>
                  <a:schemeClr val="bg1"/>
                </a:solidFill>
              </a:rPr>
              <a:t> on SUSY </a:t>
            </a:r>
            <a:r>
              <a:rPr lang="fr-FR" b="1" dirty="0" err="1" smtClean="0">
                <a:solidFill>
                  <a:schemeClr val="bg1"/>
                </a:solidFill>
              </a:rPr>
              <a:t>can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be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signicantly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improved</a:t>
            </a:r>
            <a:r>
              <a:rPr lang="fr-FR" b="1" dirty="0" smtClean="0">
                <a:solidFill>
                  <a:schemeClr val="bg1"/>
                </a:solidFill>
              </a:rPr>
              <a:t> … in </a:t>
            </a:r>
            <a:r>
              <a:rPr lang="fr-FR" b="1" dirty="0" err="1" smtClean="0">
                <a:solidFill>
                  <a:schemeClr val="bg1"/>
                </a:solidFill>
              </a:rPr>
              <a:t>particular</a:t>
            </a:r>
            <a:r>
              <a:rPr lang="fr-FR" b="1" dirty="0" smtClean="0">
                <a:solidFill>
                  <a:schemeClr val="bg1"/>
                </a:solidFill>
              </a:rPr>
              <a:t> for stop</a:t>
            </a:r>
          </a:p>
        </p:txBody>
      </p:sp>
      <p:sp>
        <p:nvSpPr>
          <p:cNvPr id="11" name="Étoile à 4 branches 10"/>
          <p:cNvSpPr/>
          <p:nvPr/>
        </p:nvSpPr>
        <p:spPr>
          <a:xfrm>
            <a:off x="199528" y="620688"/>
            <a:ext cx="235645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2843808" y="1448780"/>
            <a:ext cx="1944216" cy="3960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98" name="Picture 5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29" y="4280902"/>
            <a:ext cx="6191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99" name="Picture 5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0" y="5715720"/>
            <a:ext cx="2761192" cy="59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107505" y="4392281"/>
            <a:ext cx="2736303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Example</a:t>
            </a:r>
            <a:r>
              <a:rPr lang="fr-FR" b="1" dirty="0" smtClean="0"/>
              <a:t>: ZZ VBS on top of the SM VBS contribution (i.e. VV+ 2 </a:t>
            </a:r>
            <a:r>
              <a:rPr lang="fr-FR" b="1" dirty="0" err="1" smtClean="0"/>
              <a:t>forward</a:t>
            </a:r>
            <a:r>
              <a:rPr lang="fr-FR" b="1" dirty="0" smtClean="0"/>
              <a:t> jets): 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111860" y="6325289"/>
            <a:ext cx="3005438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&gt;5</a:t>
            </a:r>
            <a:r>
              <a:rPr lang="fr-FR" b="1" dirty="0" smtClean="0">
                <a:latin typeface="Symbol" panose="05050102010706020507" pitchFamily="18" charset="2"/>
              </a:rPr>
              <a:t>s</a:t>
            </a:r>
            <a:r>
              <a:rPr lang="fr-FR" b="1" dirty="0" smtClean="0"/>
              <a:t> for </a:t>
            </a:r>
            <a:r>
              <a:rPr lang="fr-FR" b="1" dirty="0" err="1" smtClean="0"/>
              <a:t>C</a:t>
            </a:r>
            <a:r>
              <a:rPr lang="fr-FR" b="1" baseline="-25000" dirty="0" err="1" smtClean="0">
                <a:latin typeface="Symbol" panose="05050102010706020507" pitchFamily="18" charset="2"/>
              </a:rPr>
              <a:t>f</a:t>
            </a:r>
            <a:r>
              <a:rPr lang="fr-FR" b="1" baseline="-25000" dirty="0" err="1" smtClean="0"/>
              <a:t>W</a:t>
            </a:r>
            <a:r>
              <a:rPr lang="fr-FR" b="1" dirty="0" smtClean="0"/>
              <a:t>/</a:t>
            </a:r>
            <a:r>
              <a:rPr lang="fr-FR" b="1" dirty="0" smtClean="0">
                <a:latin typeface="Symbol" panose="05050102010706020507" pitchFamily="18" charset="2"/>
              </a:rPr>
              <a:t>L</a:t>
            </a:r>
            <a:r>
              <a:rPr lang="fr-FR" b="1" baseline="30000" dirty="0" smtClean="0"/>
              <a:t>2</a:t>
            </a:r>
            <a:r>
              <a:rPr lang="fr-FR" b="1" dirty="0" smtClean="0"/>
              <a:t> &gt;15 TeV</a:t>
            </a:r>
            <a:r>
              <a:rPr lang="fr-FR" b="1" baseline="30000" dirty="0" smtClean="0"/>
              <a:t>-2</a:t>
            </a:r>
            <a:r>
              <a:rPr lang="fr-FR" b="1" dirty="0" smtClean="0"/>
              <a:t>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261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1"/>
            <a:ext cx="8604448" cy="40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>
            <a:hlinkClick r:id="rId3" action="ppaction://hlinksldjump"/>
          </p:cNvPr>
          <p:cNvSpPr/>
          <p:nvPr/>
        </p:nvSpPr>
        <p:spPr>
          <a:xfrm>
            <a:off x="508" y="3392996"/>
            <a:ext cx="9144000" cy="3465004"/>
          </a:xfrm>
          <a:prstGeom prst="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/>
          <p:cNvGrpSpPr/>
          <p:nvPr/>
        </p:nvGrpSpPr>
        <p:grpSpPr>
          <a:xfrm>
            <a:off x="179334" y="2924944"/>
            <a:ext cx="8882688" cy="4019674"/>
            <a:chOff x="179334" y="2924944"/>
            <a:chExt cx="8882688" cy="4019674"/>
          </a:xfrm>
        </p:grpSpPr>
        <p:sp>
          <p:nvSpPr>
            <p:cNvPr id="39" name="ZoneTexte 38"/>
            <p:cNvSpPr txBox="1"/>
            <p:nvPr/>
          </p:nvSpPr>
          <p:spPr>
            <a:xfrm>
              <a:off x="179334" y="3392996"/>
              <a:ext cx="8882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Increase beam current </a:t>
              </a:r>
              <a:r>
                <a:rPr lang="en-US" sz="2400" b="1" dirty="0" smtClean="0">
                  <a:solidFill>
                    <a:schemeClr val="bg1"/>
                  </a:solidFill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cs typeface="Times New Roman" pitchFamily="18" charset="0"/>
                </a:rPr>
                <a:t> protect SC dipole (diffracted protons)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179334" y="4308218"/>
              <a:ext cx="80335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Reduce beam size at IP </a:t>
              </a:r>
              <a:r>
                <a:rPr lang="en-US" sz="2400" b="1" dirty="0" smtClean="0">
                  <a:solidFill>
                    <a:schemeClr val="bg1"/>
                  </a:solidFill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cs typeface="Times New Roman" pitchFamily="18" charset="0"/>
                </a:rPr>
                <a:t> Larger aperture quads near IP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79334" y="5280250"/>
              <a:ext cx="70237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Protect Electrical </a:t>
              </a:r>
              <a:r>
                <a:rPr lang="en-US" sz="2400" b="1" dirty="0">
                  <a:solidFill>
                    <a:schemeClr val="bg1"/>
                  </a:solidFill>
                </a:rPr>
                <a:t>Distribution Feedbox’s (DFBX)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179334" y="6021288"/>
              <a:ext cx="8608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lang="en-US" sz="2400" b="1" dirty="0" smtClean="0">
                  <a:solidFill>
                    <a:schemeClr val="bg1"/>
                  </a:solidFill>
                </a:rPr>
                <a:t>Improve and adjust the luminosity with beam overlap control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hlinkClick r:id="rId3" action="ppaction://hlinksldjump"/>
            </p:cNvPr>
            <p:cNvSpPr/>
            <p:nvPr/>
          </p:nvSpPr>
          <p:spPr>
            <a:xfrm>
              <a:off x="1753130" y="3854661"/>
              <a:ext cx="62137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8T-15m  (20 magnets)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11T-2x5.5 m dipoles  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91580" y="4790802"/>
              <a:ext cx="806489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dirty="0" smtClean="0">
                  <a:solidFill>
                    <a:schemeClr val="bg1"/>
                  </a:solidFill>
                </a:rPr>
                <a:t>Change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Quadrupole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Triplets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140T/m, 150mm (13T, 8m) 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Rectangle 44">
              <a:hlinkClick r:id="rId4" action="ppaction://hlinksldjump"/>
            </p:cNvPr>
            <p:cNvSpPr/>
            <p:nvPr/>
          </p:nvSpPr>
          <p:spPr>
            <a:xfrm>
              <a:off x="2538028" y="5703639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l"/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100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kA ~500m </a:t>
              </a:r>
              <a:r>
                <a:rPr lang="en-US" sz="24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HTS links</a:t>
              </a:r>
              <a:endPara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75556" y="6482953"/>
              <a:ext cx="802889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 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RF «Crab» Cavity, for </a:t>
              </a:r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p-beam 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rotation  at </a:t>
              </a:r>
              <a:r>
                <a:rPr lang="en-US" sz="2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fs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level!</a:t>
              </a:r>
            </a:p>
          </p:txBody>
        </p:sp>
        <p:sp>
          <p:nvSpPr>
            <p:cNvPr id="47" name="Ellipse 46"/>
            <p:cNvSpPr/>
            <p:nvPr/>
          </p:nvSpPr>
          <p:spPr>
            <a:xfrm>
              <a:off x="1979712" y="2924944"/>
              <a:ext cx="1368152" cy="4680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/>
          <p:cNvSpPr txBox="1"/>
          <p:nvPr/>
        </p:nvSpPr>
        <p:spPr>
          <a:xfrm rot="18794838">
            <a:off x="840062" y="2955039"/>
            <a:ext cx="7939546" cy="1200329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issues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substantial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programme 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collaborative R&amp;D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first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0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ject 1"/>
          <p:cNvPicPr>
            <a:picLocks noChangeAspect="1" noChangeArrowheads="1"/>
          </p:cNvPicPr>
          <p:nvPr/>
        </p:nvPicPr>
        <p:blipFill>
          <a:blip r:embed="rId2" cstate="print"/>
          <a:srcRect b="180"/>
          <a:stretch>
            <a:fillRect/>
          </a:stretch>
        </p:blipFill>
        <p:spPr bwMode="auto">
          <a:xfrm>
            <a:off x="113078" y="1725347"/>
            <a:ext cx="4896544" cy="508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 9"/>
          <p:cNvSpPr/>
          <p:nvPr/>
        </p:nvSpPr>
        <p:spPr>
          <a:xfrm>
            <a:off x="2201310" y="5613779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0"/>
          <p:cNvSpPr/>
          <p:nvPr/>
        </p:nvSpPr>
        <p:spPr>
          <a:xfrm>
            <a:off x="2178660" y="2517435"/>
            <a:ext cx="720080" cy="360040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1"/>
          <p:cNvSpPr/>
          <p:nvPr/>
        </p:nvSpPr>
        <p:spPr>
          <a:xfrm rot="20491458">
            <a:off x="2946090" y="5612100"/>
            <a:ext cx="357065" cy="28682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2"/>
          <p:cNvSpPr/>
          <p:nvPr/>
        </p:nvSpPr>
        <p:spPr>
          <a:xfrm rot="2219363">
            <a:off x="1458686" y="5393898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13"/>
          <p:cNvSpPr/>
          <p:nvPr/>
        </p:nvSpPr>
        <p:spPr>
          <a:xfrm rot="3019893">
            <a:off x="1083881" y="502605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14"/>
          <p:cNvSpPr/>
          <p:nvPr/>
        </p:nvSpPr>
        <p:spPr>
          <a:xfrm rot="1567102">
            <a:off x="1870463" y="5618340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5"/>
          <p:cNvSpPr/>
          <p:nvPr/>
        </p:nvSpPr>
        <p:spPr>
          <a:xfrm rot="16855689">
            <a:off x="3918967" y="442789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16"/>
          <p:cNvSpPr/>
          <p:nvPr/>
        </p:nvSpPr>
        <p:spPr>
          <a:xfrm rot="4617877">
            <a:off x="3938897" y="3849248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17"/>
          <p:cNvSpPr/>
          <p:nvPr/>
        </p:nvSpPr>
        <p:spPr>
          <a:xfrm rot="16875212">
            <a:off x="845626" y="3814196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18"/>
          <p:cNvSpPr/>
          <p:nvPr/>
        </p:nvSpPr>
        <p:spPr>
          <a:xfrm rot="4722320">
            <a:off x="880214" y="4451381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19"/>
          <p:cNvSpPr/>
          <p:nvPr/>
        </p:nvSpPr>
        <p:spPr>
          <a:xfrm rot="1449380">
            <a:off x="2944111" y="2677145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0"/>
          <p:cNvSpPr/>
          <p:nvPr/>
        </p:nvSpPr>
        <p:spPr>
          <a:xfrm rot="20491458">
            <a:off x="1798344" y="2677146"/>
            <a:ext cx="357065" cy="260751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4"/>
          <p:cNvCxnSpPr/>
          <p:nvPr/>
        </p:nvCxnSpPr>
        <p:spPr>
          <a:xfrm>
            <a:off x="168922" y="2929921"/>
            <a:ext cx="1017947" cy="23558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117430" y="2302160"/>
            <a:ext cx="1534690" cy="1608937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e 3"/>
          <p:cNvGrpSpPr/>
          <p:nvPr/>
        </p:nvGrpSpPr>
        <p:grpSpPr>
          <a:xfrm>
            <a:off x="5187777" y="1410329"/>
            <a:ext cx="4011890" cy="4260696"/>
            <a:chOff x="5187777" y="1071779"/>
            <a:chExt cx="4011890" cy="4260696"/>
          </a:xfrm>
        </p:grpSpPr>
        <p:grpSp>
          <p:nvGrpSpPr>
            <p:cNvPr id="15" name="Groupe 14"/>
            <p:cNvGrpSpPr/>
            <p:nvPr/>
          </p:nvGrpSpPr>
          <p:grpSpPr>
            <a:xfrm>
              <a:off x="5187778" y="1533444"/>
              <a:ext cx="3470304" cy="601033"/>
              <a:chOff x="5252407" y="2215014"/>
              <a:chExt cx="3221985" cy="601033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5252407" y="2215014"/>
                <a:ext cx="3221985" cy="60103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  <a:extLst/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5316490" y="2340721"/>
                <a:ext cx="1117767" cy="331288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5.5 m Nb</a:t>
                </a:r>
                <a:r>
                  <a:rPr lang="en-US" b="1" baseline="-2500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6526703" y="2336792"/>
                <a:ext cx="683897" cy="2972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1200" b="1">
                    <a:solidFill>
                      <a:schemeClr val="lt1"/>
                    </a:solidFill>
                    <a:latin typeface="+mn-lt"/>
                    <a:ea typeface="+mn-ea"/>
                  </a:rPr>
                  <a:t>3.5 m Collim</a:t>
                </a: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7279936" y="2340716"/>
                <a:ext cx="1117767" cy="331288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5.5 </a:t>
                </a:r>
                <a:r>
                  <a:rPr lang="en-US" b="1" smtClean="0">
                    <a:solidFill>
                      <a:schemeClr val="lt1"/>
                    </a:solidFill>
                    <a:latin typeface="+mn-lt"/>
                    <a:ea typeface="+mn-ea"/>
                  </a:rPr>
                  <a:t>m 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Nb</a:t>
                </a:r>
                <a:r>
                  <a:rPr lang="en-US" b="1" baseline="-25000">
                    <a:solidFill>
                      <a:schemeClr val="lt1"/>
                    </a:solidFill>
                    <a:latin typeface="+mn-lt"/>
                    <a:ea typeface="+mn-ea"/>
                  </a:rPr>
                  <a:t>3</a:t>
                </a:r>
                <a:r>
                  <a:rPr lang="en-US" b="1">
                    <a:solidFill>
                      <a:schemeClr val="lt1"/>
                    </a:solidFill>
                    <a:latin typeface="+mn-lt"/>
                    <a:ea typeface="+mn-ea"/>
                  </a:rPr>
                  <a:t>Sn</a:t>
                </a:r>
              </a:p>
            </p:txBody>
          </p:sp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116" y="3538506"/>
              <a:ext cx="3132348" cy="1793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8"/>
            <p:cNvSpPr txBox="1"/>
            <p:nvPr/>
          </p:nvSpPr>
          <p:spPr>
            <a:xfrm>
              <a:off x="5187777" y="2132005"/>
              <a:ext cx="3924507" cy="163121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Fermilab</a:t>
              </a:r>
              <a:r>
                <a:rPr lang="en-US" b="1" dirty="0" smtClean="0"/>
                <a:t>/CERN Collaboration</a:t>
              </a:r>
            </a:p>
            <a:p>
              <a:r>
                <a:rPr lang="en-US" b="1" dirty="0" smtClean="0"/>
                <a:t>Demo single bore 11T , 2m</a:t>
              </a:r>
            </a:p>
            <a:p>
              <a:r>
                <a:rPr lang="en-US" b="1" dirty="0" smtClean="0"/>
                <a:t>Test: very good to 10.4 T</a:t>
              </a:r>
            </a:p>
            <a:p>
              <a:r>
                <a:rPr lang="en-US" b="1" dirty="0" smtClean="0"/>
                <a:t>Next model twin-bore by beginning of 2013</a:t>
              </a:r>
              <a:endParaRPr lang="en-US" b="1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03216" y="1071779"/>
              <a:ext cx="38964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smtClean="0"/>
                <a:t>8T-15m </a:t>
              </a:r>
              <a:r>
                <a:rPr lang="en-US" sz="2400" b="1" smtClean="0">
                  <a:latin typeface="Wingdings 3" pitchFamily="18" charset="2"/>
                </a:rPr>
                <a:t>a</a:t>
              </a:r>
              <a:r>
                <a:rPr lang="en-US" sz="2400" b="1" smtClean="0"/>
                <a:t> </a:t>
              </a:r>
              <a:r>
                <a:rPr lang="en-US" sz="2400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11T-11m dipoles </a:t>
              </a:r>
              <a:endParaRPr 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476736" y="0"/>
            <a:ext cx="6336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Upgrading LHC luminosity early 2020’s</a:t>
            </a:r>
            <a:endParaRPr lang="en-US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3504" y="548680"/>
            <a:ext cx="8882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smtClean="0"/>
              <a:t>Increase beam current </a:t>
            </a:r>
            <a:r>
              <a:rPr lang="en-US" sz="2400" b="1" smtClean="0">
                <a:latin typeface="Wingdings 3" pitchFamily="18" charset="2"/>
              </a:rPr>
              <a:t>a</a:t>
            </a:r>
            <a:r>
              <a:rPr lang="en-US" sz="2400" b="1" smtClean="0">
                <a:cs typeface="Times New Roman" pitchFamily="18" charset="0"/>
              </a:rPr>
              <a:t> protect SC dipole (diffracted protons)</a:t>
            </a:r>
            <a:endParaRPr lang="en-US" sz="2400" b="1"/>
          </a:p>
        </p:txBody>
      </p:sp>
      <p:sp>
        <p:nvSpPr>
          <p:cNvPr id="31" name="ZoneTexte 30"/>
          <p:cNvSpPr txBox="1"/>
          <p:nvPr/>
        </p:nvSpPr>
        <p:spPr>
          <a:xfrm>
            <a:off x="268120" y="943692"/>
            <a:ext cx="8421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smtClean="0"/>
              <a:t>Reduce beam size at IP </a:t>
            </a:r>
            <a:r>
              <a:rPr lang="en-US" sz="2400" b="1" smtClean="0">
                <a:latin typeface="Wingdings 3" pitchFamily="18" charset="2"/>
              </a:rPr>
              <a:t>a</a:t>
            </a:r>
            <a:r>
              <a:rPr lang="en-US" sz="2400" b="1" smtClean="0">
                <a:cs typeface="Times New Roman" pitchFamily="18" charset="0"/>
              </a:rPr>
              <a:t> Stronger focussing quads near IP </a:t>
            </a:r>
            <a:endParaRPr lang="en-US" sz="2400" b="1"/>
          </a:p>
        </p:txBody>
      </p:sp>
      <p:sp>
        <p:nvSpPr>
          <p:cNvPr id="35" name="Rectangle 34"/>
          <p:cNvSpPr/>
          <p:nvPr/>
        </p:nvSpPr>
        <p:spPr>
          <a:xfrm>
            <a:off x="5011866" y="5657671"/>
            <a:ext cx="41004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/>
              <a:t>Change Quadrupole Triplets</a:t>
            </a:r>
          </a:p>
          <a:p>
            <a:r>
              <a:rPr lang="en-US" sz="2400" b="1" smtClean="0"/>
              <a:t>200T/m, 70mm (~8T, &lt;6m&gt;)</a:t>
            </a:r>
          </a:p>
          <a:p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en-US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140T/m, 150mm (13T, 8m)</a:t>
            </a:r>
            <a:r>
              <a:rPr lang="en-US" sz="2400" b="1" smtClean="0"/>
              <a:t> </a:t>
            </a:r>
            <a:endParaRPr lang="en-US" sz="2400" b="1"/>
          </a:p>
        </p:txBody>
      </p:sp>
      <p:cxnSp>
        <p:nvCxnSpPr>
          <p:cNvPr id="11" name="Connecteur droit avec flèche 10"/>
          <p:cNvCxnSpPr>
            <a:stCxn id="35" idx="1"/>
          </p:cNvCxnSpPr>
          <p:nvPr/>
        </p:nvCxnSpPr>
        <p:spPr>
          <a:xfrm flipH="1" flipV="1">
            <a:off x="2898741" y="5944373"/>
            <a:ext cx="2113125" cy="313463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4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" grpId="0"/>
      <p:bldP spid="31" grpId="0"/>
      <p:bldP spid="3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2696"/>
            <a:ext cx="667641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Target parameters for </a:t>
            </a:r>
            <a:br>
              <a:rPr lang="en-US" dirty="0" smtClean="0"/>
            </a:br>
            <a:r>
              <a:rPr lang="en-US" dirty="0" smtClean="0"/>
              <a:t>HL-LHC run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88416"/>
            <a:ext cx="6285811" cy="492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58" y="1792897"/>
            <a:ext cx="2703242" cy="4708981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Efficiency is defined as the ratio between the annual luminosity target of 250 fb</a:t>
            </a:r>
            <a:r>
              <a:rPr kumimoji="0" lang="en-US" b="1" i="0" u="none" strike="noStrike" kern="0" cap="none" spc="0" normalizeH="0" baseline="30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over the potential luminosity that can be reached with an ideal cycle run time with no stop for 150 days: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 turnaround time after a beam dump is taken as 5 hours,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3 h while t</a:t>
            </a:r>
            <a:r>
              <a:rPr kumimoji="0" lang="en-US" b="1" i="0" u="none" strike="noStrike" kern="0" cap="none" spc="0" normalizeH="0" baseline="-2500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US" b="1" i="0" u="none" strike="noStrike" kern="0" cap="none" spc="0" normalizeH="0" baseline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depends on the total beam current</a:t>
            </a:r>
            <a:endParaRPr kumimoji="0" lang="en-US" b="1" i="0" u="none" strike="noStrike" kern="0" cap="none" spc="0" normalizeH="0" baseline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20272" y="1335696"/>
            <a:ext cx="1944216" cy="4877553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860032" y="1288095"/>
            <a:ext cx="1872207" cy="480520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4836826" y="6110744"/>
            <a:ext cx="89319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smtClean="0"/>
              <a:t>baseline</a:t>
            </a:r>
            <a:endParaRPr lang="en-US" sz="1600" b="1"/>
          </a:p>
        </p:txBody>
      </p:sp>
      <p:sp>
        <p:nvSpPr>
          <p:cNvPr id="11" name="Oval 10"/>
          <p:cNvSpPr/>
          <p:nvPr/>
        </p:nvSpPr>
        <p:spPr>
          <a:xfrm>
            <a:off x="4828605" y="2276872"/>
            <a:ext cx="63331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28605" y="2780928"/>
            <a:ext cx="716923" cy="57606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28604" y="5085184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828604" y="1792897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81127" y="0"/>
            <a:ext cx="89193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/>
              <a:t>Grand unification of Interactions (Strong, Weak, Electromagnetic)</a:t>
            </a:r>
            <a:endParaRPr lang="en-US" sz="2400" b="1"/>
          </a:p>
        </p:txBody>
      </p:sp>
      <p:sp>
        <p:nvSpPr>
          <p:cNvPr id="7" name="ZoneTexte 6"/>
          <p:cNvSpPr txBox="1"/>
          <p:nvPr/>
        </p:nvSpPr>
        <p:spPr>
          <a:xfrm>
            <a:off x="395536" y="728700"/>
            <a:ext cx="86049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Additionnal particles (such as supersymmetric partners) with energy scales of TeVs affect the running of the coupling constants</a:t>
            </a:r>
            <a:endParaRPr lang="en-US" sz="24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" descr="D:\TEMP\TIARA\TIARA talks\conference\ASC-2012\photo\running_coupl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34" y="1857375"/>
            <a:ext cx="7067551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-508" y="6306928"/>
            <a:ext cx="9253028" cy="543040"/>
            <a:chOff x="-508" y="6306928"/>
            <a:chExt cx="9253028" cy="543040"/>
          </a:xfrm>
        </p:grpSpPr>
        <p:sp>
          <p:nvSpPr>
            <p:cNvPr id="10" name="ZoneTexte 9"/>
            <p:cNvSpPr txBox="1"/>
            <p:nvPr/>
          </p:nvSpPr>
          <p:spPr>
            <a:xfrm>
              <a:off x="998246" y="6306928"/>
              <a:ext cx="8254274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b="1" i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Need to explore higher energy regions (up to ~10 TeV)</a:t>
              </a:r>
              <a:endParaRPr lang="en-US" sz="28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lèche droite rayée 10"/>
            <p:cNvSpPr/>
            <p:nvPr/>
          </p:nvSpPr>
          <p:spPr>
            <a:xfrm>
              <a:off x="-508" y="6326748"/>
              <a:ext cx="950329" cy="523220"/>
            </a:xfrm>
            <a:prstGeom prst="stripedRightArrow">
              <a:avLst/>
            </a:prstGeom>
            <a:solidFill>
              <a:srgbClr val="FF99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 flipH="1">
                <a:off x="3239852" y="2276872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39852" y="2276872"/>
                <a:ext cx="576064" cy="6580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 flipH="1">
                <a:off x="2519772" y="3050997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519772" y="3050997"/>
                <a:ext cx="576064" cy="6580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 flipH="1">
                <a:off x="2663788" y="4653136"/>
                <a:ext cx="576064" cy="658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latin typeface="Cambria Math"/>
                                  <a:ea typeface="Cambria Math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sz="1800" b="1" i="1" smtClean="0">
                                  <a:latin typeface="Cambria Math"/>
                                </a:rPr>
                                <m:t>𝟑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b="1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663788" y="4653136"/>
                <a:ext cx="576064" cy="6580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30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090028"/>
              </p:ext>
            </p:extLst>
          </p:nvPr>
        </p:nvGraphicFramePr>
        <p:xfrm>
          <a:off x="88123" y="3356670"/>
          <a:ext cx="7020780" cy="3053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162423" y="0"/>
            <a:ext cx="898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chemeClr val="bg1"/>
                </a:solidFill>
              </a:rPr>
              <a:t>Whatever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is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found</a:t>
            </a:r>
            <a:r>
              <a:rPr lang="fr-FR" sz="2400" b="1" dirty="0" smtClean="0">
                <a:solidFill>
                  <a:schemeClr val="bg1"/>
                </a:solidFill>
              </a:rPr>
              <a:t> or not, </a:t>
            </a:r>
            <a:r>
              <a:rPr lang="fr-FR" sz="2400" b="1" dirty="0" err="1" smtClean="0">
                <a:solidFill>
                  <a:schemeClr val="bg1"/>
                </a:solidFill>
              </a:rPr>
              <a:t>reaching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higher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energies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is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unavoidable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6164" y="2895005"/>
            <a:ext cx="6584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It </a:t>
            </a:r>
            <a:r>
              <a:rPr lang="fr-FR" sz="2400" b="1" dirty="0" err="1" smtClean="0">
                <a:solidFill>
                  <a:schemeClr val="bg1"/>
                </a:solidFill>
              </a:rPr>
              <a:t>will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also</a:t>
            </a:r>
            <a:r>
              <a:rPr lang="fr-FR" sz="2400" b="1" dirty="0" smtClean="0">
                <a:solidFill>
                  <a:schemeClr val="bg1"/>
                </a:solidFill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</a:rPr>
              <a:t>allow</a:t>
            </a:r>
            <a:r>
              <a:rPr lang="fr-FR" sz="2400" b="1" dirty="0" smtClean="0">
                <a:solidFill>
                  <a:schemeClr val="bg1"/>
                </a:solidFill>
              </a:rPr>
              <a:t> more </a:t>
            </a:r>
            <a:r>
              <a:rPr lang="fr-FR" sz="2400" b="1" dirty="0" err="1" smtClean="0">
                <a:solidFill>
                  <a:schemeClr val="bg1"/>
                </a:solidFill>
              </a:rPr>
              <a:t>precise</a:t>
            </a:r>
            <a:r>
              <a:rPr lang="fr-FR" sz="2400" b="1" dirty="0" smtClean="0">
                <a:solidFill>
                  <a:schemeClr val="bg1"/>
                </a:solidFill>
              </a:rPr>
              <a:t> SM </a:t>
            </a:r>
            <a:r>
              <a:rPr lang="fr-FR" sz="2400" b="1" dirty="0" err="1" smtClean="0">
                <a:solidFill>
                  <a:schemeClr val="bg1"/>
                </a:solidFill>
              </a:rPr>
              <a:t>measurements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580430"/>
            <a:ext cx="329623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98729" y="704196"/>
            <a:ext cx="491551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To </a:t>
            </a:r>
            <a:r>
              <a:rPr lang="fr-FR" b="1" dirty="0" err="1" smtClean="0"/>
              <a:t>search</a:t>
            </a:r>
            <a:r>
              <a:rPr lang="fr-FR" b="1" dirty="0" smtClean="0"/>
              <a:t> for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  <a:r>
              <a:rPr lang="fr-FR" b="1" dirty="0" smtClean="0"/>
              <a:t> up to 10 </a:t>
            </a:r>
            <a:r>
              <a:rPr lang="fr-FR" b="1" dirty="0" err="1" smtClean="0"/>
              <a:t>TeV</a:t>
            </a:r>
            <a:r>
              <a:rPr lang="fr-FR" b="1" dirty="0" smtClean="0"/>
              <a:t>, </a:t>
            </a:r>
            <a:r>
              <a:rPr lang="fr-FR" b="1" dirty="0" err="1" smtClean="0"/>
              <a:t>very</a:t>
            </a:r>
            <a:r>
              <a:rPr lang="fr-FR" b="1" dirty="0" smtClean="0"/>
              <a:t> high </a:t>
            </a:r>
            <a:r>
              <a:rPr lang="fr-FR" b="1" dirty="0" err="1" smtClean="0"/>
              <a:t>energy</a:t>
            </a:r>
            <a:r>
              <a:rPr lang="fr-FR" b="1" dirty="0" smtClean="0"/>
              <a:t> (&gt;50TeV)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necessary</a:t>
            </a:r>
            <a:endParaRPr lang="fr-FR" b="1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482157" y="1952836"/>
            <a:ext cx="491551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To probe 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fr-FR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fr-FR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scattering</a:t>
            </a:r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smtClean="0"/>
              <a:t>up to 10 </a:t>
            </a:r>
            <a:r>
              <a:rPr lang="fr-FR" b="1" dirty="0" err="1" smtClean="0"/>
              <a:t>TeV</a:t>
            </a:r>
            <a:r>
              <a:rPr lang="fr-FR" b="1" dirty="0" smtClean="0"/>
              <a:t> </a:t>
            </a:r>
            <a:r>
              <a:rPr lang="fr-FR" b="1" dirty="0" err="1" smtClean="0"/>
              <a:t>region</a:t>
            </a:r>
            <a:r>
              <a:rPr lang="fr-FR" b="1" dirty="0" smtClean="0"/>
              <a:t>, </a:t>
            </a:r>
            <a:r>
              <a:rPr lang="fr-FR" b="1" dirty="0" err="1" smtClean="0"/>
              <a:t>very</a:t>
            </a:r>
            <a:r>
              <a:rPr lang="fr-FR" b="1" dirty="0" smtClean="0"/>
              <a:t> high </a:t>
            </a:r>
            <a:r>
              <a:rPr lang="fr-FR" b="1" dirty="0" err="1" smtClean="0"/>
              <a:t>energy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necessary</a:t>
            </a:r>
            <a:endParaRPr lang="fr-FR" b="1" dirty="0" smtClean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485405"/>
              </p:ext>
            </p:extLst>
          </p:nvPr>
        </p:nvGraphicFramePr>
        <p:xfrm>
          <a:off x="5823965" y="6057292"/>
          <a:ext cx="3312368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58417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D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g</a:t>
                      </a:r>
                      <a:r>
                        <a:rPr lang="fr-FR" sz="2000" b="1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Htt</a:t>
                      </a:r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/</a:t>
                      </a:r>
                      <a:r>
                        <a:rPr lang="fr-FR" sz="20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g</a:t>
                      </a:r>
                      <a:r>
                        <a:rPr lang="fr-FR" sz="2000" b="1" baseline="-250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Htt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&lt;1%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fr-FR" sz="2000" b="1" dirty="0" err="1" smtClean="0">
                          <a:latin typeface="+mn-lt"/>
                        </a:rPr>
                        <a:t>g</a:t>
                      </a:r>
                      <a:r>
                        <a:rPr lang="fr-FR" sz="2000" b="1" baseline="-25000" dirty="0" err="1" smtClean="0">
                          <a:latin typeface="+mn-lt"/>
                        </a:rPr>
                        <a:t>HHH</a:t>
                      </a:r>
                      <a:r>
                        <a:rPr lang="fr-FR" sz="2000" b="1" dirty="0" smtClean="0">
                          <a:latin typeface="+mn-lt"/>
                        </a:rPr>
                        <a:t>/</a:t>
                      </a:r>
                      <a:r>
                        <a:rPr lang="fr-FR" sz="2000" b="1" dirty="0" err="1" smtClean="0">
                          <a:latin typeface="+mn-lt"/>
                        </a:rPr>
                        <a:t>g</a:t>
                      </a:r>
                      <a:r>
                        <a:rPr lang="fr-FR" sz="2000" b="1" baseline="-25000" dirty="0" err="1" smtClean="0">
                          <a:latin typeface="+mn-lt"/>
                        </a:rPr>
                        <a:t>HHH</a:t>
                      </a:r>
                      <a:endParaRPr lang="en-US" sz="2000" b="1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 smtClean="0">
                          <a:solidFill>
                            <a:srgbClr val="FF0000"/>
                          </a:solidFill>
                        </a:rPr>
                        <a:t>&lt;5%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543645" y="6073261"/>
            <a:ext cx="2412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Coutesy</a:t>
            </a:r>
            <a:r>
              <a:rPr lang="fr-FR" dirty="0" smtClean="0"/>
              <a:t> M. Mangano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1500" y="6449270"/>
            <a:ext cx="575388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VHE-LHC </a:t>
            </a:r>
            <a:r>
              <a:rPr lang="fr-FR" b="1" dirty="0" err="1" smtClean="0"/>
              <a:t>is</a:t>
            </a:r>
            <a:r>
              <a:rPr lang="fr-FR" b="1" dirty="0" smtClean="0"/>
              <a:t> THE </a:t>
            </a:r>
            <a:r>
              <a:rPr lang="fr-FR" b="1" dirty="0" err="1" smtClean="0"/>
              <a:t>tool</a:t>
            </a:r>
            <a:r>
              <a:rPr lang="fr-FR" b="1" dirty="0" smtClean="0"/>
              <a:t> for </a:t>
            </a:r>
            <a:r>
              <a:rPr lang="fr-FR" b="1" dirty="0" err="1" smtClean="0"/>
              <a:t>Htt</a:t>
            </a:r>
            <a:r>
              <a:rPr lang="fr-FR" b="1" dirty="0" smtClean="0"/>
              <a:t> and HHH </a:t>
            </a:r>
            <a:r>
              <a:rPr lang="fr-FR" b="1" dirty="0" err="1" smtClean="0"/>
              <a:t>couplings</a:t>
            </a:r>
            <a:endParaRPr lang="fr-FR" b="1" dirty="0"/>
          </a:p>
        </p:txBody>
      </p:sp>
      <p:grpSp>
        <p:nvGrpSpPr>
          <p:cNvPr id="11" name="Groupe 10"/>
          <p:cNvGrpSpPr/>
          <p:nvPr/>
        </p:nvGrpSpPr>
        <p:grpSpPr>
          <a:xfrm>
            <a:off x="7077175" y="4553113"/>
            <a:ext cx="2019175" cy="939306"/>
            <a:chOff x="3930479" y="4361902"/>
            <a:chExt cx="2369713" cy="939306"/>
          </a:xfrm>
        </p:grpSpPr>
        <p:grpSp>
          <p:nvGrpSpPr>
            <p:cNvPr id="12" name="Groupe 11"/>
            <p:cNvGrpSpPr/>
            <p:nvPr/>
          </p:nvGrpSpPr>
          <p:grpSpPr>
            <a:xfrm>
              <a:off x="3930479" y="4437112"/>
              <a:ext cx="1607370" cy="795434"/>
              <a:chOff x="3477356" y="2742976"/>
              <a:chExt cx="1607370" cy="795434"/>
            </a:xfrm>
          </p:grpSpPr>
          <p:pic>
            <p:nvPicPr>
              <p:cNvPr id="18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356" y="2747763"/>
                <a:ext cx="1044362" cy="790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4521718" y="2747763"/>
                <a:ext cx="563008" cy="790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0" name="Connecteur droit 19"/>
              <p:cNvCxnSpPr>
                <a:stCxn id="19" idx="1"/>
                <a:endCxn id="19" idx="3"/>
              </p:cNvCxnSpPr>
              <p:nvPr/>
            </p:nvCxnSpPr>
            <p:spPr>
              <a:xfrm>
                <a:off x="4521718" y="3143087"/>
                <a:ext cx="563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/>
              <p:cNvSpPr txBox="1"/>
              <p:nvPr/>
            </p:nvSpPr>
            <p:spPr>
              <a:xfrm>
                <a:off x="4571041" y="2742976"/>
                <a:ext cx="3706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H</a:t>
                </a:r>
                <a:endParaRPr lang="fr-FR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5537849" y="4441899"/>
              <a:ext cx="762343" cy="790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" name="Connecteur droit 13"/>
            <p:cNvCxnSpPr>
              <a:stCxn id="13" idx="1"/>
            </p:cNvCxnSpPr>
            <p:nvPr/>
          </p:nvCxnSpPr>
          <p:spPr>
            <a:xfrm>
              <a:off x="5537849" y="4837223"/>
              <a:ext cx="762343" cy="39532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>
              <a:stCxn id="13" idx="1"/>
            </p:cNvCxnSpPr>
            <p:nvPr/>
          </p:nvCxnSpPr>
          <p:spPr>
            <a:xfrm flipV="1">
              <a:off x="5537849" y="4441899"/>
              <a:ext cx="762343" cy="39532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5548406" y="4361902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</a:t>
              </a:r>
              <a:endParaRPr lang="fr-FR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548406" y="490109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</a:t>
              </a:r>
              <a:endParaRPr lang="fr-FR" dirty="0"/>
            </a:p>
          </p:txBody>
        </p:sp>
      </p:grpSp>
      <p:cxnSp>
        <p:nvCxnSpPr>
          <p:cNvPr id="23" name="Connecteur droit avec flèche 22"/>
          <p:cNvCxnSpPr>
            <a:stCxn id="18" idx="1"/>
          </p:cNvCxnSpPr>
          <p:nvPr/>
        </p:nvCxnSpPr>
        <p:spPr>
          <a:xfrm flipH="1" flipV="1">
            <a:off x="6208441" y="4953223"/>
            <a:ext cx="868734" cy="7521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943553" y="4228213"/>
            <a:ext cx="1165704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Symbol" pitchFamily="18" charset="2"/>
              </a:rPr>
              <a:t>µ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b="1" baseline="30000" dirty="0" smtClean="0">
                <a:solidFill>
                  <a:srgbClr val="000000"/>
                </a:solidFill>
                <a:latin typeface="Symbol" pitchFamily="18" charset="2"/>
              </a:rPr>
              <a:t>1/2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</a:rPr>
              <a:t>M</a:t>
            </a:r>
            <a:r>
              <a:rPr lang="en-US" b="1" baseline="-25000" dirty="0" smtClean="0">
                <a:solidFill>
                  <a:srgbClr val="000000"/>
                </a:solidFill>
                <a:latin typeface="Times New Roman"/>
              </a:rPr>
              <a:t>H</a:t>
            </a:r>
            <a:endParaRPr lang="en-US" b="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27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-27384"/>
            <a:ext cx="8604448" cy="408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-30633" y="3392996"/>
            <a:ext cx="9174633" cy="3426195"/>
            <a:chOff x="-30633" y="3392996"/>
            <a:chExt cx="9174633" cy="342619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475" y="4136316"/>
              <a:ext cx="2811463" cy="268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3239852" y="3392996"/>
              <a:ext cx="1259346" cy="9001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-30633" y="3461228"/>
              <a:ext cx="3023828" cy="1015663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Either using existing</a:t>
              </a:r>
            </a:p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LEP/LHC tunnel to reach 26-32 </a:t>
              </a:r>
              <a:r>
                <a:rPr lang="en-US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TeV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collisions</a:t>
              </a:r>
              <a:endPara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" name="Connecteur droit avec flèche 6"/>
            <p:cNvCxnSpPr>
              <a:endCxn id="6" idx="3"/>
            </p:cNvCxnSpPr>
            <p:nvPr/>
          </p:nvCxnSpPr>
          <p:spPr>
            <a:xfrm flipH="1" flipV="1">
              <a:off x="2993195" y="3969060"/>
              <a:ext cx="1236513" cy="756084"/>
            </a:xfrm>
            <a:prstGeom prst="straightConnector1">
              <a:avLst/>
            </a:prstGeom>
            <a:ln w="57150">
              <a:solidFill>
                <a:srgbClr val="FFFF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/>
            <p:cNvCxnSpPr/>
            <p:nvPr/>
          </p:nvCxnSpPr>
          <p:spPr>
            <a:xfrm>
              <a:off x="5220072" y="5049180"/>
              <a:ext cx="1008112" cy="1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6228185" y="3969060"/>
              <a:ext cx="2915815" cy="193899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 build (or reuse) a 80-100 km tunnel to reach 80-130 </a:t>
              </a:r>
              <a:r>
                <a:rPr lang="en-US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TeV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collisions VHE-LHC</a:t>
              </a:r>
            </a:p>
            <a:p>
              <a:pPr algn="l"/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ingdings 3" pitchFamily="18" charset="2"/>
                </a:rPr>
                <a:t>a</a:t>
              </a:r>
              <a:r>
                <a:rPr lang="en-US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more detailed study of such a tunnel starting</a:t>
              </a:r>
            </a:p>
          </p:txBody>
        </p:sp>
      </p:grpSp>
      <p:sp>
        <p:nvSpPr>
          <p:cNvPr id="12" name="Pentagone 11"/>
          <p:cNvSpPr/>
          <p:nvPr/>
        </p:nvSpPr>
        <p:spPr>
          <a:xfrm>
            <a:off x="8568444" y="3537012"/>
            <a:ext cx="359532" cy="378759"/>
          </a:xfrm>
          <a:prstGeom prst="homePlat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VHE</a:t>
            </a:r>
            <a:endParaRPr lang="fr-F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167844" y="3843046"/>
            <a:ext cx="140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smtClean="0"/>
              <a:t>VHE-LHC</a:t>
            </a:r>
            <a:endParaRPr lang="fr-FR" sz="1800" b="1" dirty="0"/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235433"/>
              </p:ext>
            </p:extLst>
          </p:nvPr>
        </p:nvGraphicFramePr>
        <p:xfrm>
          <a:off x="-72515" y="4581128"/>
          <a:ext cx="3456384" cy="2276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ZoneTexte 16"/>
          <p:cNvSpPr txBox="1"/>
          <p:nvPr/>
        </p:nvSpPr>
        <p:spPr>
          <a:xfrm rot="19510065">
            <a:off x="473031" y="2484762"/>
            <a:ext cx="8404154" cy="1569660"/>
          </a:xfrm>
          <a:prstGeom prst="rect">
            <a:avLst/>
          </a:prstGeom>
          <a:solidFill>
            <a:srgbClr val="FFC000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detailed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machine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injection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(no major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difficulties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R&amp;D on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necessary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 3" pitchFamily="18" charset="2"/>
              </a:rPr>
              <a:t>a</a:t>
            </a:r>
            <a:r>
              <a:rPr lang="fr-FR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collaborative R&amp;D </a:t>
            </a:r>
            <a:r>
              <a:rPr lang="fr-FR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needed</a:t>
            </a:r>
            <a:endParaRPr lang="fr-FR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15417" y="4748376"/>
            <a:ext cx="1964695" cy="199299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ZoneTexte 15">
            <a:hlinkClick r:id="rId5" action="ppaction://hlinksldjump"/>
          </p:cNvPr>
          <p:cNvSpPr txBox="1"/>
          <p:nvPr/>
        </p:nvSpPr>
        <p:spPr>
          <a:xfrm>
            <a:off x="683567" y="5898429"/>
            <a:ext cx="802258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both cases, SC challenge to develop 16-20 Tesla magnets!</a:t>
            </a:r>
          </a:p>
          <a:p>
            <a:pPr algn="l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Magnets for HL_LHC is an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indispensible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first step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259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657"/>
            <a:ext cx="6912768" cy="505019"/>
          </a:xfr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consistent conceptual design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9016" y="1052736"/>
            <a:ext cx="8364990" cy="4234805"/>
            <a:chOff x="566489" y="692696"/>
            <a:chExt cx="7821936" cy="3959882"/>
          </a:xfrm>
        </p:grpSpPr>
        <p:pic>
          <p:nvPicPr>
            <p:cNvPr id="7" name="Picture 6" descr="20T_coil_v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3969" y="916649"/>
              <a:ext cx="4104456" cy="1471010"/>
            </a:xfrm>
            <a:prstGeom prst="rect">
              <a:avLst/>
            </a:prstGeom>
          </p:spPr>
        </p:pic>
        <p:pic>
          <p:nvPicPr>
            <p:cNvPr id="8" name="Picture 7" descr="20T_iron_v3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692696"/>
              <a:ext cx="3168352" cy="2365108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2420888"/>
              <a:ext cx="272970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6489" y="3278411"/>
              <a:ext cx="4844720" cy="13741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219016" y="5381925"/>
            <a:ext cx="8924983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Magnet design: 40 mm bore (depends on injection energy: &gt; 1 </a:t>
            </a:r>
            <a:r>
              <a:rPr lang="en-US" b="1" dirty="0" err="1" smtClean="0"/>
              <a:t>Tev</a:t>
            </a:r>
            <a:r>
              <a:rPr lang="en-US" b="1" dirty="0" smtClean="0"/>
              <a:t>)</a:t>
            </a:r>
            <a:br>
              <a:rPr lang="en-US" b="1" dirty="0" smtClean="0"/>
            </a:br>
            <a:r>
              <a:rPr lang="en-US" b="1" dirty="0" smtClean="0"/>
              <a:t>Approximately 2.5 times more SC than LHC: 3000 </a:t>
            </a:r>
            <a:r>
              <a:rPr lang="en-US" b="1" dirty="0" err="1" smtClean="0"/>
              <a:t>tonnes</a:t>
            </a:r>
            <a:r>
              <a:rPr lang="en-US" b="1" dirty="0" smtClean="0"/>
              <a:t>! (~4000 long magnets)</a:t>
            </a:r>
          </a:p>
          <a:p>
            <a:r>
              <a:rPr lang="en-US" b="1" dirty="0" smtClean="0"/>
              <a:t>Multiple powering in the same magnet for FQ (and more sectioning for energy)</a:t>
            </a:r>
          </a:p>
          <a:p>
            <a:r>
              <a:rPr lang="en-US" b="1" dirty="0" smtClean="0"/>
              <a:t>Only a first attempt: </a:t>
            </a:r>
            <a:r>
              <a:rPr lang="en-US" b="1" dirty="0" err="1" smtClean="0"/>
              <a:t>cos</a:t>
            </a:r>
            <a:r>
              <a:rPr lang="en-US" b="1" dirty="0" smtClean="0">
                <a:sym typeface="Symbol"/>
              </a:rPr>
              <a:t> and other shapes needs to be also investigated</a:t>
            </a:r>
            <a:endParaRPr lang="en-US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0" y="3428157"/>
            <a:ext cx="806267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smtClean="0"/>
              <a:t>L. Rossi </a:t>
            </a:r>
            <a:endParaRPr lang="en-US" sz="1400" b="1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500427" y="2102557"/>
            <a:ext cx="0" cy="37101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667172" y="2146587"/>
            <a:ext cx="0" cy="39872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092822" y="2090680"/>
            <a:ext cx="784167" cy="26714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355976" y="1292237"/>
            <a:ext cx="3888432" cy="125307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814452" y="1292237"/>
            <a:ext cx="1651610" cy="799218"/>
          </a:xfrm>
          <a:custGeom>
            <a:avLst/>
            <a:gdLst>
              <a:gd name="connsiteX0" fmla="*/ 0 w 1651610"/>
              <a:gd name="connsiteY0" fmla="*/ 661000 h 661000"/>
              <a:gd name="connsiteX1" fmla="*/ 748145 w 1651610"/>
              <a:gd name="connsiteY1" fmla="*/ 542247 h 661000"/>
              <a:gd name="connsiteX2" fmla="*/ 1235034 w 1651610"/>
              <a:gd name="connsiteY2" fmla="*/ 316616 h 661000"/>
              <a:gd name="connsiteX3" fmla="*/ 1615044 w 1651610"/>
              <a:gd name="connsiteY3" fmla="*/ 31608 h 661000"/>
              <a:gd name="connsiteX4" fmla="*/ 1615044 w 1651610"/>
              <a:gd name="connsiteY4" fmla="*/ 19733 h 66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610" h="661000">
                <a:moveTo>
                  <a:pt x="0" y="661000"/>
                </a:moveTo>
                <a:cubicBezTo>
                  <a:pt x="271153" y="630322"/>
                  <a:pt x="542306" y="599644"/>
                  <a:pt x="748145" y="542247"/>
                </a:cubicBezTo>
                <a:cubicBezTo>
                  <a:pt x="953984" y="484850"/>
                  <a:pt x="1090551" y="401722"/>
                  <a:pt x="1235034" y="316616"/>
                </a:cubicBezTo>
                <a:cubicBezTo>
                  <a:pt x="1379517" y="231510"/>
                  <a:pt x="1551709" y="81088"/>
                  <a:pt x="1615044" y="31608"/>
                </a:cubicBezTo>
                <a:cubicBezTo>
                  <a:pt x="1678379" y="-17873"/>
                  <a:pt x="1646711" y="930"/>
                  <a:pt x="1615044" y="19733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826328" y="2352712"/>
            <a:ext cx="1721266" cy="192595"/>
          </a:xfrm>
          <a:custGeom>
            <a:avLst/>
            <a:gdLst>
              <a:gd name="connsiteX0" fmla="*/ 0 w 1890121"/>
              <a:gd name="connsiteY0" fmla="*/ 0 h 234868"/>
              <a:gd name="connsiteX1" fmla="*/ 890650 w 1890121"/>
              <a:gd name="connsiteY1" fmla="*/ 95003 h 234868"/>
              <a:gd name="connsiteX2" fmla="*/ 1828800 w 1890121"/>
              <a:gd name="connsiteY2" fmla="*/ 225632 h 234868"/>
              <a:gd name="connsiteX3" fmla="*/ 1721922 w 1890121"/>
              <a:gd name="connsiteY3" fmla="*/ 213756 h 23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0121" h="234868">
                <a:moveTo>
                  <a:pt x="0" y="0"/>
                </a:moveTo>
                <a:lnTo>
                  <a:pt x="890650" y="95003"/>
                </a:lnTo>
                <a:cubicBezTo>
                  <a:pt x="1195450" y="132608"/>
                  <a:pt x="1690255" y="205840"/>
                  <a:pt x="1828800" y="225632"/>
                </a:cubicBezTo>
                <a:cubicBezTo>
                  <a:pt x="1967345" y="245424"/>
                  <a:pt x="1844633" y="229590"/>
                  <a:pt x="1721922" y="213756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389298" y="1406080"/>
            <a:ext cx="1639086" cy="1494831"/>
            <a:chOff x="6389298" y="1737191"/>
            <a:chExt cx="1639086" cy="1494831"/>
          </a:xfrm>
        </p:grpSpPr>
        <p:sp>
          <p:nvSpPr>
            <p:cNvPr id="27" name="Rounded Rectangle 26"/>
            <p:cNvSpPr/>
            <p:nvPr/>
          </p:nvSpPr>
          <p:spPr>
            <a:xfrm>
              <a:off x="6389298" y="1737191"/>
              <a:ext cx="1639086" cy="110360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27" idx="2"/>
            </p:cNvCxnSpPr>
            <p:nvPr/>
          </p:nvCxnSpPr>
          <p:spPr>
            <a:xfrm>
              <a:off x="7208841" y="2840793"/>
              <a:ext cx="0" cy="3912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2411760" y="3817969"/>
            <a:ext cx="682939" cy="1077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9017" y="3817969"/>
            <a:ext cx="824592" cy="10777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ZoneTexte 15"/>
          <p:cNvSpPr txBox="1"/>
          <p:nvPr/>
        </p:nvSpPr>
        <p:spPr>
          <a:xfrm>
            <a:off x="5252883" y="816174"/>
            <a:ext cx="3164649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multiple SC material</a:t>
            </a:r>
            <a:endParaRPr lang="en-US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594357" y="4756499"/>
            <a:ext cx="1523238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T field!</a:t>
            </a:r>
            <a:endParaRPr lang="en-US" sz="24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èche à angle droit 19"/>
          <p:cNvSpPr/>
          <p:nvPr/>
        </p:nvSpPr>
        <p:spPr>
          <a:xfrm rot="5400000">
            <a:off x="3047392" y="4671200"/>
            <a:ext cx="252799" cy="841128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èche à angle droit 21"/>
          <p:cNvSpPr/>
          <p:nvPr/>
        </p:nvSpPr>
        <p:spPr>
          <a:xfrm rot="16200000" flipH="1">
            <a:off x="4240251" y="4105364"/>
            <a:ext cx="436089" cy="659455"/>
          </a:xfrm>
          <a:prstGeom prst="bent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355976" y="3754806"/>
            <a:ext cx="833883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T 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1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295922"/>
            <a:ext cx="6863084" cy="650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2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419872" y="7657"/>
            <a:ext cx="255628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05533" y="755122"/>
            <a:ext cx="5013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The last few years were very exciting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05533" y="1268760"/>
            <a:ext cx="7690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Many teams have contributed  to this success, they have to be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warmly congratulated</a:t>
            </a:r>
            <a:r>
              <a:rPr lang="en-US" sz="2400" b="1" u="sng" dirty="0" smtClean="0">
                <a:solidFill>
                  <a:srgbClr val="FFFFCC"/>
                </a:solidFill>
              </a:rPr>
              <a:t> </a:t>
            </a:r>
            <a:endParaRPr lang="en-US" sz="2400" b="1" u="sng" dirty="0">
              <a:solidFill>
                <a:srgbClr val="FFFFCC"/>
              </a:solidFill>
            </a:endParaRPr>
          </a:p>
        </p:txBody>
      </p:sp>
      <p:sp>
        <p:nvSpPr>
          <p:cNvPr id="21" name="Étoile à 4 branches 20"/>
          <p:cNvSpPr/>
          <p:nvPr/>
        </p:nvSpPr>
        <p:spPr>
          <a:xfrm>
            <a:off x="359532" y="728700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4 branches 21"/>
          <p:cNvSpPr/>
          <p:nvPr/>
        </p:nvSpPr>
        <p:spPr>
          <a:xfrm>
            <a:off x="359532" y="1464749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905533" y="2096852"/>
            <a:ext cx="7690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Thanks to this work,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prospects for the Future  looks very promising</a:t>
            </a:r>
            <a:r>
              <a:rPr lang="en-US" sz="2400" b="1" dirty="0" smtClean="0">
                <a:solidFill>
                  <a:srgbClr val="FFFFCC"/>
                </a:solidFill>
              </a:rPr>
              <a:t>, with many new ideas emerging  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4" name="Étoile à 4 branches 23"/>
          <p:cNvSpPr/>
          <p:nvPr/>
        </p:nvSpPr>
        <p:spPr>
          <a:xfrm>
            <a:off x="359532" y="2220833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905533" y="2996952"/>
            <a:ext cx="7842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The European Strategy was an opportunity to bring these ideas on the table and provide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 momentum toward </a:t>
            </a:r>
            <a:r>
              <a:rPr lang="en-US" sz="2400" b="1" dirty="0" smtClean="0">
                <a:solidFill>
                  <a:srgbClr val="FFFFCC"/>
                </a:solidFill>
              </a:rPr>
              <a:t>our quest for understanding the fundamental laws of the Universe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26" name="Étoile à 4 branches 25"/>
          <p:cNvSpPr/>
          <p:nvPr/>
        </p:nvSpPr>
        <p:spPr>
          <a:xfrm>
            <a:off x="359532" y="3120933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905533" y="4473116"/>
            <a:ext cx="7690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The Strategy is an important opportunity to open  up a medium and long term ambitious vision and </a:t>
            </a:r>
            <a:r>
              <a:rPr lang="en-US" sz="2400" b="1" dirty="0" err="1" smtClean="0">
                <a:solidFill>
                  <a:srgbClr val="FFFFCC"/>
                </a:solidFill>
              </a:rPr>
              <a:t>programme</a:t>
            </a:r>
            <a:r>
              <a:rPr lang="en-US" sz="2400" b="1" dirty="0" smtClean="0">
                <a:solidFill>
                  <a:srgbClr val="FFFFCC"/>
                </a:solidFill>
              </a:rPr>
              <a:t> 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Particle Physics in Europe : Top priority in the Strategy</a:t>
            </a:r>
          </a:p>
        </p:txBody>
      </p:sp>
      <p:sp>
        <p:nvSpPr>
          <p:cNvPr id="12" name="Étoile à 4 branches 11"/>
          <p:cNvSpPr/>
          <p:nvPr/>
        </p:nvSpPr>
        <p:spPr>
          <a:xfrm>
            <a:off x="359532" y="4597097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905532" y="5577043"/>
            <a:ext cx="8058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Accelerator </a:t>
            </a:r>
            <a:r>
              <a:rPr lang="en-US" sz="2400" b="1" dirty="0">
                <a:solidFill>
                  <a:srgbClr val="FFFFCC"/>
                </a:solidFill>
              </a:rPr>
              <a:t>R&amp;D is </a:t>
            </a:r>
            <a:r>
              <a:rPr lang="en-US" sz="2400" b="1" dirty="0" smtClean="0">
                <a:solidFill>
                  <a:srgbClr val="FFFFCC"/>
                </a:solidFill>
              </a:rPr>
              <a:t>vital to enable the realization of our vision </a:t>
            </a:r>
            <a:r>
              <a:rPr lang="en-US" sz="2400" b="1" u="sng" dirty="0" smtClean="0">
                <a:solidFill>
                  <a:srgbClr val="FFFFCC"/>
                </a:solidFill>
              </a:rPr>
              <a:t>once we get the results of the LHC runs @ 13-14TeV </a:t>
            </a:r>
            <a:r>
              <a:rPr lang="en-US" sz="2400" b="1" dirty="0" smtClean="0">
                <a:solidFill>
                  <a:srgbClr val="FFFFCC"/>
                </a:solidFill>
              </a:rPr>
              <a:t>and should remain at </a:t>
            </a:r>
            <a:r>
              <a:rPr lang="en-US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highest priority </a:t>
            </a:r>
            <a:r>
              <a:rPr lang="en-US" sz="2400" b="1" dirty="0" smtClean="0">
                <a:solidFill>
                  <a:srgbClr val="FFFFCC"/>
                </a:solidFill>
              </a:rPr>
              <a:t>within our strategy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14" name="Étoile à 4 branches 13"/>
          <p:cNvSpPr/>
          <p:nvPr/>
        </p:nvSpPr>
        <p:spPr>
          <a:xfrm>
            <a:off x="359532" y="5748497"/>
            <a:ext cx="267552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54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6"/>
          <p:cNvSpPr/>
          <p:nvPr/>
        </p:nvSpPr>
        <p:spPr>
          <a:xfrm>
            <a:off x="2496042" y="4225697"/>
            <a:ext cx="3663785" cy="149614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Oval 7"/>
          <p:cNvSpPr/>
          <p:nvPr/>
        </p:nvSpPr>
        <p:spPr>
          <a:xfrm>
            <a:off x="1503010" y="4190085"/>
            <a:ext cx="1430352" cy="464957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Oval 8"/>
          <p:cNvSpPr/>
          <p:nvPr/>
        </p:nvSpPr>
        <p:spPr>
          <a:xfrm>
            <a:off x="1142970" y="4039815"/>
            <a:ext cx="720080" cy="2160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Oval 9"/>
          <p:cNvSpPr/>
          <p:nvPr/>
        </p:nvSpPr>
        <p:spPr>
          <a:xfrm>
            <a:off x="929234" y="3951107"/>
            <a:ext cx="451664" cy="108624"/>
          </a:xfrm>
          <a:prstGeom prst="ellipse">
            <a:avLst/>
          </a:prstGeom>
          <a:noFill/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088239" y="3654373"/>
            <a:ext cx="501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PSB</a:t>
            </a:r>
            <a:endParaRPr lang="en-GB" sz="12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2" name="TextBox 11"/>
          <p:cNvSpPr txBox="1"/>
          <p:nvPr/>
        </p:nvSpPr>
        <p:spPr>
          <a:xfrm>
            <a:off x="1588045" y="3730573"/>
            <a:ext cx="1152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PS (0.6 km)</a:t>
            </a:r>
            <a:endParaRPr lang="en-GB" sz="14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2519126" y="3930317"/>
            <a:ext cx="1272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8064A2">
                    <a:lumMod val="60000"/>
                    <a:lumOff val="40000"/>
                  </a:srgbClr>
                </a:solidFill>
              </a:rPr>
              <a:t>SPS (6.9 km)</a:t>
            </a:r>
            <a:endParaRPr lang="en-GB" sz="1400" b="1" dirty="0">
              <a:solidFill>
                <a:srgbClr val="8064A2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4" name="Oval 13"/>
          <p:cNvSpPr/>
          <p:nvPr/>
        </p:nvSpPr>
        <p:spPr>
          <a:xfrm>
            <a:off x="323528" y="2777898"/>
            <a:ext cx="6211114" cy="3096344"/>
          </a:xfrm>
          <a:prstGeom prst="ellipse">
            <a:avLst/>
          </a:prstGeom>
          <a:noFill/>
          <a:ln w="508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3429085" y="4422563"/>
            <a:ext cx="126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+mn-lt"/>
              </a:rPr>
              <a:t>LHC (26.7 km)</a:t>
            </a:r>
            <a:endParaRPr lang="en-GB" sz="1400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8" name="Oval 16"/>
          <p:cNvSpPr/>
          <p:nvPr/>
        </p:nvSpPr>
        <p:spPr>
          <a:xfrm>
            <a:off x="467544" y="2799414"/>
            <a:ext cx="6219498" cy="3074828"/>
          </a:xfrm>
          <a:prstGeom prst="ellipse">
            <a:avLst/>
          </a:prstGeom>
          <a:noFill/>
          <a:ln w="50800">
            <a:solidFill>
              <a:srgbClr val="FFCC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6427541" y="2637195"/>
            <a:ext cx="23349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CC"/>
                </a:solidFill>
                <a:latin typeface="+mn-lt"/>
              </a:rPr>
              <a:t>TLEP </a:t>
            </a:r>
            <a:r>
              <a:rPr lang="en-US" sz="2000" b="1" dirty="0" smtClean="0">
                <a:solidFill>
                  <a:srgbClr val="FFFFCC"/>
                </a:solidFill>
                <a:latin typeface="+mn-lt"/>
              </a:rPr>
              <a:t>: </a:t>
            </a:r>
            <a:r>
              <a:rPr lang="en-US" sz="2000" b="1" i="1" dirty="0" smtClean="0">
                <a:solidFill>
                  <a:srgbClr val="FFFFCC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FFFFCC"/>
                </a:solidFill>
                <a:latin typeface="+mn-lt"/>
              </a:rPr>
              <a:t>e</a:t>
            </a:r>
            <a:r>
              <a:rPr lang="en-US" sz="2000" b="1" baseline="30000" dirty="0" err="1">
                <a:solidFill>
                  <a:srgbClr val="FFFFCC"/>
                </a:solidFill>
                <a:latin typeface="+mn-lt"/>
              </a:rPr>
              <a:t>+</a:t>
            </a:r>
            <a:r>
              <a:rPr lang="en-US" sz="2000" b="1" dirty="0" err="1">
                <a:solidFill>
                  <a:srgbClr val="FFFFCC"/>
                </a:solidFill>
                <a:latin typeface="+mn-lt"/>
              </a:rPr>
              <a:t>e</a:t>
            </a:r>
            <a:r>
              <a:rPr lang="en-US" sz="2000" b="1" baseline="30000" dirty="0">
                <a:solidFill>
                  <a:srgbClr val="FFFFCC"/>
                </a:solidFill>
                <a:latin typeface="+mn-lt"/>
              </a:rPr>
              <a:t>-</a:t>
            </a:r>
            <a:r>
              <a:rPr lang="en-US" sz="2000" b="1" dirty="0">
                <a:solidFill>
                  <a:srgbClr val="FFFFCC"/>
                </a:solidFill>
                <a:latin typeface="+mn-lt"/>
              </a:rPr>
              <a:t>, up to</a:t>
            </a:r>
          </a:p>
          <a:p>
            <a:r>
              <a:rPr lang="en-US" sz="2000" b="1" dirty="0">
                <a:solidFill>
                  <a:srgbClr val="FFFFCC"/>
                </a:solidFill>
                <a:latin typeface="+mn-lt"/>
              </a:rPr>
              <a:t>  </a:t>
            </a:r>
            <a:r>
              <a:rPr lang="en-US" sz="2000" b="1" dirty="0" smtClean="0">
                <a:solidFill>
                  <a:srgbClr val="FFFFCC"/>
                </a:solidFill>
                <a:latin typeface="+mn-lt"/>
              </a:rPr>
              <a:t>    √s ~</a:t>
            </a:r>
            <a:r>
              <a:rPr lang="en-US" sz="2000" b="1" dirty="0">
                <a:solidFill>
                  <a:srgbClr val="FFFFCC"/>
                </a:solidFill>
                <a:latin typeface="+mn-lt"/>
              </a:rPr>
              <a:t>350 </a:t>
            </a:r>
            <a:r>
              <a:rPr lang="en-US" sz="2000" b="1" dirty="0" err="1" smtClean="0">
                <a:solidFill>
                  <a:srgbClr val="FFFFCC"/>
                </a:solidFill>
                <a:latin typeface="+mn-lt"/>
              </a:rPr>
              <a:t>GeV</a:t>
            </a:r>
            <a:endParaRPr lang="en-US" sz="2000" b="1" dirty="0" smtClean="0">
              <a:solidFill>
                <a:srgbClr val="FFFFCC"/>
              </a:solidFill>
              <a:latin typeface="+mn-lt"/>
            </a:endParaRPr>
          </a:p>
        </p:txBody>
      </p:sp>
      <p:sp>
        <p:nvSpPr>
          <p:cNvPr id="32" name="TextBox 18"/>
          <p:cNvSpPr txBox="1"/>
          <p:nvPr/>
        </p:nvSpPr>
        <p:spPr>
          <a:xfrm>
            <a:off x="6585210" y="4900932"/>
            <a:ext cx="25587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+mn-lt"/>
              </a:rPr>
              <a:t>VHE-LHC 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: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pp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, 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√s ~ 100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TeV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in same tunnel</a:t>
            </a:r>
          </a:p>
          <a:p>
            <a:r>
              <a:rPr lang="en-US" b="1" dirty="0">
                <a:solidFill>
                  <a:srgbClr val="FF0000"/>
                </a:solidFill>
                <a:latin typeface="+mn-lt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ncluding possibly </a:t>
            </a:r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ep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collisions and/or </a:t>
            </a:r>
            <a:r>
              <a:rPr lang="en-US" sz="2000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b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collisions</a:t>
            </a:r>
            <a:r>
              <a:rPr lang="en-US" sz="2000" b="1" dirty="0" smtClean="0">
                <a:solidFill>
                  <a:srgbClr val="FF0000"/>
                </a:solidFill>
                <a:latin typeface="+mn-lt"/>
              </a:rPr>
              <a:t>  if needed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3" name="Oval 19"/>
          <p:cNvSpPr/>
          <p:nvPr/>
        </p:nvSpPr>
        <p:spPr>
          <a:xfrm>
            <a:off x="575286" y="2744924"/>
            <a:ext cx="6232614" cy="317766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TextBox 24"/>
          <p:cNvSpPr txBox="1"/>
          <p:nvPr/>
        </p:nvSpPr>
        <p:spPr>
          <a:xfrm>
            <a:off x="647564" y="5922586"/>
            <a:ext cx="5690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n-lt"/>
              </a:rPr>
              <a:t>(</a:t>
            </a:r>
            <a:r>
              <a:rPr lang="en-US" sz="2800" dirty="0" smtClean="0">
                <a:solidFill>
                  <a:srgbClr val="FFFFCC"/>
                </a:solidFill>
                <a:latin typeface="+mn-lt"/>
              </a:rPr>
              <a:t>CERN implementation</a:t>
            </a:r>
          </a:p>
          <a:p>
            <a:r>
              <a:rPr lang="en-US" sz="2800" dirty="0" smtClean="0">
                <a:solidFill>
                  <a:srgbClr val="FFFFCC"/>
                </a:solidFill>
                <a:latin typeface="+mn-lt"/>
              </a:rPr>
              <a:t>capitalizing on existing infrastructures</a:t>
            </a:r>
            <a:endParaRPr lang="en-US" sz="2800" dirty="0">
              <a:solidFill>
                <a:srgbClr val="FFFFCC"/>
              </a:solidFill>
              <a:latin typeface="+mn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516549" y="188640"/>
            <a:ext cx="57938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E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=</a:t>
            </a:r>
            <a:r>
              <a:rPr lang="en-US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mc²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3201" y="2134271"/>
            <a:ext cx="3236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CC"/>
                </a:solidFill>
              </a:rPr>
              <a:t>80-100 km tunnel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46709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0" grpId="0" animBg="1"/>
      <p:bldP spid="21" grpId="0"/>
      <p:bldP spid="22" grpId="0"/>
      <p:bldP spid="23" grpId="0"/>
      <p:bldP spid="24" grpId="0" animBg="1"/>
      <p:bldP spid="25" grpId="0"/>
      <p:bldP spid="28" grpId="0" animBg="1"/>
      <p:bldP spid="32" grpId="0"/>
      <p:bldP spid="33" grpId="0" animBg="1"/>
      <p:bldP spid="37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07804" y="7657"/>
            <a:ext cx="3636404" cy="64903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Conclusion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05534" y="1922056"/>
            <a:ext cx="8087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Ambitious milestones have been set up</a:t>
            </a:r>
            <a:endParaRPr lang="en-US" sz="2400" b="1" dirty="0">
              <a:solidFill>
                <a:srgbClr val="FFFFCC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FFCC"/>
                </a:solidFill>
              </a:rPr>
              <a:t>CDR in 2 years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FFFFCC"/>
                </a:solidFill>
              </a:rPr>
              <a:t>TDR in 5 years, in a timely fashion with an update of the European Strategy in 2017-18, after the  first round of operation  of the LHC@13-14 </a:t>
            </a:r>
            <a:r>
              <a:rPr lang="en-US" sz="2400" b="1" dirty="0" err="1" smtClean="0">
                <a:solidFill>
                  <a:srgbClr val="FFFFCC"/>
                </a:solidFill>
              </a:rPr>
              <a:t>TeV</a:t>
            </a:r>
            <a:r>
              <a:rPr lang="en-US" sz="2400" b="1" dirty="0" smtClean="0">
                <a:solidFill>
                  <a:srgbClr val="FFFFCC"/>
                </a:solidFill>
              </a:rPr>
              <a:t> </a:t>
            </a:r>
          </a:p>
        </p:txBody>
      </p:sp>
      <p:sp>
        <p:nvSpPr>
          <p:cNvPr id="4" name="Étoile à 4 branches 3"/>
          <p:cNvSpPr/>
          <p:nvPr/>
        </p:nvSpPr>
        <p:spPr>
          <a:xfrm>
            <a:off x="359532" y="1824789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957107"/>
              </p:ext>
            </p:extLst>
          </p:nvPr>
        </p:nvGraphicFramePr>
        <p:xfrm>
          <a:off x="310932" y="4141296"/>
          <a:ext cx="8510875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669"/>
                <a:gridCol w="208280"/>
                <a:gridCol w="11684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66700"/>
                <a:gridCol w="208280"/>
                <a:gridCol w="208280"/>
                <a:gridCol w="208280"/>
                <a:gridCol w="316653"/>
                <a:gridCol w="208280"/>
                <a:gridCol w="294640"/>
                <a:gridCol w="294640"/>
                <a:gridCol w="208280"/>
                <a:gridCol w="233680"/>
                <a:gridCol w="316653"/>
                <a:gridCol w="208280"/>
                <a:gridCol w="2336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370840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2040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LHC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1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HL-LHC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R&amp;D + </a:t>
                      </a:r>
                      <a:r>
                        <a:rPr lang="fr-FR" dirty="0" err="1" smtClean="0"/>
                        <a:t>constr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66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27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TLEP*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  + R&amp;D + 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83000">
                          <a:srgbClr val="FF7C80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VHE-LHC*</a:t>
                      </a:r>
                      <a:endParaRPr lang="fr-FR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gridSpan="27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</a:t>
                      </a:r>
                      <a:r>
                        <a:rPr lang="fr-FR" baseline="0" dirty="0" smtClean="0"/>
                        <a:t> + R&amp;D +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21000">
                          <a:srgbClr val="EE70EE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50000">
                          <a:srgbClr val="FF7C8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856933" y="3723419"/>
            <a:ext cx="802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A technically possible timeline (to be confirmed by the DS)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8" name="Étoile à 4 branches 7"/>
          <p:cNvSpPr/>
          <p:nvPr/>
        </p:nvSpPr>
        <p:spPr>
          <a:xfrm>
            <a:off x="310932" y="3499614"/>
            <a:ext cx="252028" cy="488087"/>
          </a:xfrm>
          <a:prstGeom prst="star4">
            <a:avLst/>
          </a:prstGeom>
          <a:solidFill>
            <a:srgbClr val="EE70E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385499" y="584684"/>
            <a:ext cx="8591939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An 80-100 km </a:t>
            </a:r>
            <a:r>
              <a:rPr lang="fr-FR" sz="2800" b="1" dirty="0" err="1" smtClean="0"/>
              <a:t>complex</a:t>
            </a:r>
            <a:r>
              <a:rPr lang="fr-FR" sz="2800" b="1" dirty="0" smtClean="0"/>
              <a:t> (TLEP and VHE-LHC)  </a:t>
            </a:r>
            <a:r>
              <a:rPr lang="fr-FR" sz="2800" b="1" dirty="0" err="1" smtClean="0"/>
              <a:t>would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provide</a:t>
            </a:r>
            <a:r>
              <a:rPr lang="fr-FR" sz="2800" b="1" dirty="0" smtClean="0"/>
              <a:t> a FANTASTIC post-LHC </a:t>
            </a:r>
            <a:r>
              <a:rPr lang="fr-FR" sz="2800" b="1" dirty="0" err="1" smtClean="0"/>
              <a:t>physics</a:t>
            </a:r>
            <a:r>
              <a:rPr lang="fr-FR" sz="2800" b="1" dirty="0" smtClean="0"/>
              <a:t> programme</a:t>
            </a:r>
            <a:endParaRPr lang="fr-FR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1979344" y="1520788"/>
            <a:ext cx="52569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A TLEP Design </a:t>
            </a:r>
            <a:r>
              <a:rPr lang="fr-FR" sz="2800" b="1" dirty="0" err="1" smtClean="0"/>
              <a:t>study</a:t>
            </a:r>
            <a:r>
              <a:rPr lang="fr-FR" sz="2800" b="1" dirty="0" smtClean="0"/>
              <a:t> has </a:t>
            </a:r>
            <a:r>
              <a:rPr lang="fr-FR" sz="2800" b="1" dirty="0" err="1" smtClean="0"/>
              <a:t>started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2757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8094"/>
              </p:ext>
            </p:extLst>
          </p:nvPr>
        </p:nvGraphicFramePr>
        <p:xfrm>
          <a:off x="7331" y="656692"/>
          <a:ext cx="9000491" cy="4860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475656" y="5989498"/>
            <a:ext cx="460760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>
                <a:hlinkClick r:id="rId4"/>
              </a:rPr>
              <a:t>arXiv:1308.6176v1 [hep-ex] 28 </a:t>
            </a:r>
            <a:r>
              <a:rPr lang="fr-FR" b="1" dirty="0" err="1">
                <a:hlinkClick r:id="rId4"/>
              </a:rPr>
              <a:t>Aug</a:t>
            </a:r>
            <a:r>
              <a:rPr lang="fr-FR" b="1" dirty="0">
                <a:hlinkClick r:id="rId4"/>
              </a:rPr>
              <a:t> 2013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539552" y="5585174"/>
            <a:ext cx="4870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If </a:t>
            </a:r>
            <a:r>
              <a:rPr lang="fr-FR" b="1" dirty="0" err="1" smtClean="0">
                <a:solidFill>
                  <a:schemeClr val="bg1"/>
                </a:solidFill>
              </a:rPr>
              <a:t>you</a:t>
            </a:r>
            <a:r>
              <a:rPr lang="fr-FR" b="1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want</a:t>
            </a:r>
            <a:r>
              <a:rPr lang="fr-FR" b="1" dirty="0" smtClean="0">
                <a:solidFill>
                  <a:schemeClr val="bg1"/>
                </a:solidFill>
              </a:rPr>
              <a:t> to know more about TLEP  </a:t>
            </a:r>
            <a:r>
              <a:rPr lang="fr-FR" b="1" dirty="0" err="1" smtClean="0">
                <a:solidFill>
                  <a:schemeClr val="bg1"/>
                </a:solidFill>
              </a:rPr>
              <a:t>see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75656" y="6425591"/>
            <a:ext cx="38686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Website</a:t>
            </a:r>
            <a:r>
              <a:rPr lang="fr-FR" b="1" dirty="0"/>
              <a:t>: </a:t>
            </a:r>
            <a:r>
              <a:rPr lang="fr-FR" b="1" dirty="0">
                <a:hlinkClick r:id="rId5"/>
              </a:rPr>
              <a:t>http://tlep.web.cern.ch</a:t>
            </a:r>
            <a:r>
              <a:rPr lang="fr-FR" b="1" dirty="0" smtClean="0">
                <a:hlinkClick r:id="rId5"/>
              </a:rPr>
              <a:t>/</a:t>
            </a:r>
            <a:r>
              <a:rPr lang="fr-FR" b="1" dirty="0" smtClean="0"/>
              <a:t> 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646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647564" y="584775"/>
            <a:ext cx="8013797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further the consistency tests of the Standard Model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699792" y="0"/>
            <a:ext cx="2916324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0000"/>
                </a:solidFill>
                <a:latin typeface="Algerian" pitchFamily="82" charset="0"/>
              </a:rPr>
              <a:t>…Why    </a:t>
            </a:r>
            <a:r>
              <a:rPr lang="en-US" sz="32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i="1" baseline="30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2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i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endParaRPr lang="en-US" sz="32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293260"/>
            <a:ext cx="3733800" cy="3560444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18" name="TextBox 9"/>
          <p:cNvSpPr txBox="1"/>
          <p:nvPr/>
        </p:nvSpPr>
        <p:spPr>
          <a:xfrm>
            <a:off x="5105400" y="1107850"/>
            <a:ext cx="1107996" cy="26161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  <a:latin typeface="Times New Roman"/>
              </a:rPr>
              <a:t>Moriond</a:t>
            </a:r>
            <a:r>
              <a:rPr lang="en-US" sz="1100" dirty="0" smtClean="0">
                <a:solidFill>
                  <a:srgbClr val="000000"/>
                </a:solidFill>
                <a:latin typeface="Times New Roman"/>
              </a:rPr>
              <a:t> EW ’12</a:t>
            </a:r>
            <a:endParaRPr lang="en-US" sz="11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9" name="Picture 5" descr="J:\Public\PSI\eeZttf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00416"/>
            <a:ext cx="1981200" cy="138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J:\Public\PSI\eeZHff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024904"/>
            <a:ext cx="1860988" cy="13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\\cern.ch\dfs\Users\j\janot\Public\SSI2001\wtb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84050"/>
            <a:ext cx="1988374" cy="9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\\cern.ch\dfs\Users\j\janot\Public\SSI2001\wh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7" y="2590743"/>
            <a:ext cx="1979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15"/>
          <p:cNvCxnSpPr>
            <a:stCxn id="24" idx="1"/>
          </p:cNvCxnSpPr>
          <p:nvPr/>
        </p:nvCxnSpPr>
        <p:spPr bwMode="auto">
          <a:xfrm>
            <a:off x="2365248" y="2324043"/>
            <a:ext cx="2892552" cy="912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ight Brace 16"/>
          <p:cNvSpPr/>
          <p:nvPr/>
        </p:nvSpPr>
        <p:spPr bwMode="auto">
          <a:xfrm>
            <a:off x="2209800" y="1523943"/>
            <a:ext cx="155448" cy="160020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kumimoji="1"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" name="Left Brace 18"/>
          <p:cNvSpPr/>
          <p:nvPr/>
        </p:nvSpPr>
        <p:spPr bwMode="auto">
          <a:xfrm>
            <a:off x="6688667" y="1694411"/>
            <a:ext cx="155448" cy="2473493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kumimoji="1" lang="en-US" sz="240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6" name="Straight Arrow Connector 20"/>
          <p:cNvCxnSpPr>
            <a:stCxn id="25" idx="1"/>
          </p:cNvCxnSpPr>
          <p:nvPr/>
        </p:nvCxnSpPr>
        <p:spPr bwMode="auto">
          <a:xfrm flipH="1">
            <a:off x="5334000" y="2931158"/>
            <a:ext cx="1354667" cy="3223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7" name="TextBox 21"/>
          <p:cNvSpPr txBox="1"/>
          <p:nvPr/>
        </p:nvSpPr>
        <p:spPr>
          <a:xfrm rot="18720000">
            <a:off x="5008927" y="1736272"/>
            <a:ext cx="1205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imes New Roman"/>
              </a:rPr>
              <a:t>Standard Model</a:t>
            </a:r>
            <a:endParaRPr lang="en-US" sz="1200" dirty="0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29" name="Straight Arrow Connector 25"/>
          <p:cNvCxnSpPr/>
          <p:nvPr/>
        </p:nvCxnSpPr>
        <p:spPr bwMode="auto">
          <a:xfrm flipV="1">
            <a:off x="2133600" y="3024904"/>
            <a:ext cx="2438400" cy="9514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6"/>
          <p:cNvSpPr txBox="1"/>
          <p:nvPr/>
        </p:nvSpPr>
        <p:spPr>
          <a:xfrm>
            <a:off x="6613061" y="1088740"/>
            <a:ext cx="2514022" cy="400110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/>
              </a:rPr>
              <a:t>Z pole measurements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1333" y="4499761"/>
            <a:ext cx="33852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Affects Z </a:t>
            </a:r>
            <a:r>
              <a:rPr lang="en-US" b="1" dirty="0" err="1">
                <a:solidFill>
                  <a:srgbClr val="000000"/>
                </a:solidFill>
              </a:rPr>
              <a:t>lineshape</a:t>
            </a:r>
            <a:r>
              <a:rPr lang="en-US" b="1" dirty="0">
                <a:solidFill>
                  <a:srgbClr val="000000"/>
                </a:solidFill>
              </a:rPr>
              <a:t>, Asymmetries, Cross section, Decay </a:t>
            </a:r>
            <a:r>
              <a:rPr lang="en-US" b="1" dirty="0" smtClean="0">
                <a:solidFill>
                  <a:srgbClr val="000000"/>
                </a:solidFill>
              </a:rPr>
              <a:t>Rates…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21834" y="2112554"/>
            <a:ext cx="933269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Symbol" pitchFamily="18" charset="2"/>
              </a:rPr>
              <a:t>µ</a:t>
            </a:r>
            <a:r>
              <a:rPr lang="en-US" sz="2400" b="1" dirty="0" smtClean="0">
                <a:solidFill>
                  <a:srgbClr val="000000"/>
                </a:solidFill>
              </a:rPr>
              <a:t> M</a:t>
            </a:r>
            <a:r>
              <a:rPr lang="en-US" sz="2400" b="1" baseline="-25000" dirty="0" smtClean="0">
                <a:solidFill>
                  <a:srgbClr val="000000"/>
                </a:solidFill>
              </a:rPr>
              <a:t>t</a:t>
            </a:r>
            <a:r>
              <a:rPr lang="en-US" sz="2400" b="1" dirty="0" smtClean="0">
                <a:solidFill>
                  <a:srgbClr val="000000"/>
                </a:solidFill>
              </a:rPr>
              <a:t>²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491804" y="3318929"/>
            <a:ext cx="1393330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Symbol" pitchFamily="18" charset="2"/>
              </a:rPr>
              <a:t>µ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ln</a:t>
            </a:r>
            <a:r>
              <a:rPr lang="en-US" sz="2400" b="1" dirty="0" smtClean="0">
                <a:solidFill>
                  <a:srgbClr val="000000"/>
                </a:solidFill>
              </a:rPr>
              <a:t>(M</a:t>
            </a:r>
            <a:r>
              <a:rPr lang="en-US" sz="2400" b="1" baseline="-25000" dirty="0" smtClean="0">
                <a:solidFill>
                  <a:srgbClr val="000000"/>
                </a:solidFill>
              </a:rPr>
              <a:t>H</a:t>
            </a:r>
            <a:r>
              <a:rPr lang="en-US" sz="2400" b="1" dirty="0" smtClean="0">
                <a:solidFill>
                  <a:srgbClr val="000000"/>
                </a:solidFill>
              </a:rPr>
              <a:t>)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34" name="TextBox 23"/>
          <p:cNvSpPr txBox="1"/>
          <p:nvPr/>
        </p:nvSpPr>
        <p:spPr>
          <a:xfrm>
            <a:off x="243339" y="3772111"/>
            <a:ext cx="1890261" cy="707886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/>
              </a:rPr>
              <a:t>Direct </a:t>
            </a:r>
            <a:r>
              <a:rPr lang="en-US" b="1" dirty="0" err="1" smtClean="0">
                <a:solidFill>
                  <a:srgbClr val="0000CC"/>
                </a:solidFill>
                <a:latin typeface="Times New Roman"/>
              </a:rPr>
              <a:t>m</a:t>
            </a:r>
            <a:r>
              <a:rPr lang="en-US" b="1" baseline="-25000" dirty="0" err="1" smtClean="0">
                <a:solidFill>
                  <a:srgbClr val="0000CC"/>
                </a:solidFill>
                <a:latin typeface="Times New Roman"/>
              </a:rPr>
              <a:t>W</a:t>
            </a:r>
            <a:r>
              <a:rPr lang="en-US" b="1" dirty="0" smtClean="0">
                <a:solidFill>
                  <a:srgbClr val="0000CC"/>
                </a:solidFill>
                <a:latin typeface="Times New Roman"/>
              </a:rPr>
              <a:t>, </a:t>
            </a:r>
            <a:r>
              <a:rPr lang="en-US" b="1" dirty="0" err="1" smtClean="0">
                <a:solidFill>
                  <a:srgbClr val="0000CC"/>
                </a:solidFill>
                <a:latin typeface="Times New Roman"/>
              </a:rPr>
              <a:t>m</a:t>
            </a:r>
            <a:r>
              <a:rPr lang="en-US" b="1" baseline="-25000" dirty="0" err="1" smtClean="0">
                <a:solidFill>
                  <a:srgbClr val="0000CC"/>
                </a:solidFill>
                <a:latin typeface="Times New Roman"/>
              </a:rPr>
              <a:t>top</a:t>
            </a:r>
            <a:endParaRPr lang="en-US" b="1" baseline="-25000" dirty="0">
              <a:solidFill>
                <a:srgbClr val="0000CC"/>
              </a:solidFill>
              <a:latin typeface="Times New Roman"/>
            </a:endParaRPr>
          </a:p>
          <a:p>
            <a:pPr algn="ctr"/>
            <a:r>
              <a:rPr lang="en-US" b="1" dirty="0" smtClean="0">
                <a:solidFill>
                  <a:srgbClr val="0000CC"/>
                </a:solidFill>
                <a:latin typeface="Times New Roman"/>
              </a:rPr>
              <a:t>measurements</a:t>
            </a:r>
            <a:endParaRPr lang="en-US" b="1" dirty="0">
              <a:solidFill>
                <a:srgbClr val="0000CC"/>
              </a:solidFill>
              <a:latin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4521043"/>
            <a:ext cx="29225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M</a:t>
            </a:r>
            <a:r>
              <a:rPr lang="en-US" b="1" baseline="-25000" dirty="0" smtClean="0">
                <a:solidFill>
                  <a:srgbClr val="000000"/>
                </a:solidFill>
              </a:rPr>
              <a:t>W</a:t>
            </a:r>
            <a:r>
              <a:rPr lang="en-US" b="1" dirty="0" smtClean="0">
                <a:solidFill>
                  <a:srgbClr val="000000"/>
                </a:solidFill>
              </a:rPr>
              <a:t>= 80.385 </a:t>
            </a:r>
            <a:r>
              <a:rPr lang="en-US" b="1" dirty="0">
                <a:solidFill>
                  <a:srgbClr val="000000"/>
                </a:solidFill>
              </a:rPr>
              <a:t>± </a:t>
            </a:r>
            <a:r>
              <a:rPr lang="en-US" b="1" dirty="0" smtClean="0">
                <a:solidFill>
                  <a:srgbClr val="000000"/>
                </a:solidFill>
              </a:rPr>
              <a:t>0.015 </a:t>
            </a:r>
            <a:r>
              <a:rPr lang="en-US" b="1" dirty="0" err="1" smtClean="0">
                <a:solidFill>
                  <a:srgbClr val="000000"/>
                </a:solidFill>
              </a:rPr>
              <a:t>GeV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4905764"/>
            <a:ext cx="24240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M</a:t>
            </a:r>
            <a:r>
              <a:rPr lang="en-US" b="1" baseline="-25000" dirty="0" smtClean="0">
                <a:solidFill>
                  <a:srgbClr val="000000"/>
                </a:solidFill>
              </a:rPr>
              <a:t>t</a:t>
            </a:r>
            <a:r>
              <a:rPr lang="en-US" b="1" dirty="0" smtClean="0">
                <a:solidFill>
                  <a:srgbClr val="000000"/>
                </a:solidFill>
              </a:rPr>
              <a:t>= 173.5 </a:t>
            </a:r>
            <a:r>
              <a:rPr lang="en-US" b="1" dirty="0">
                <a:solidFill>
                  <a:srgbClr val="000000"/>
                </a:solidFill>
              </a:rPr>
              <a:t>± </a:t>
            </a:r>
            <a:r>
              <a:rPr lang="en-US" b="1" dirty="0" smtClean="0">
                <a:solidFill>
                  <a:srgbClr val="000000"/>
                </a:solidFill>
              </a:rPr>
              <a:t>1.0 </a:t>
            </a:r>
            <a:r>
              <a:rPr lang="en-US" b="1" dirty="0" err="1" smtClean="0">
                <a:solidFill>
                  <a:srgbClr val="000000"/>
                </a:solidFill>
              </a:rPr>
              <a:t>GeV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555776" y="5305874"/>
            <a:ext cx="3995837" cy="156966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to improve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 @Z-pole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</a:t>
            </a:r>
            <a:r>
              <a:rPr lang="en-US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@threshold)</a:t>
            </a:r>
            <a:endParaRPr lang="en-US" sz="2400" b="1" baseline="-250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400" b="1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2400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lèche à angle droit 15"/>
          <p:cNvSpPr/>
          <p:nvPr/>
        </p:nvSpPr>
        <p:spPr>
          <a:xfrm rot="5400000">
            <a:off x="1212807" y="5286473"/>
            <a:ext cx="768042" cy="1225944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41" name="Flèche à angle droit 40"/>
          <p:cNvSpPr/>
          <p:nvPr/>
        </p:nvSpPr>
        <p:spPr>
          <a:xfrm rot="16200000" flipH="1">
            <a:off x="6867272" y="5286473"/>
            <a:ext cx="768042" cy="1225944"/>
          </a:xfrm>
          <a:prstGeom prst="ben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87824" y="4853704"/>
            <a:ext cx="2653290" cy="46166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</a:t>
            </a:r>
            <a:r>
              <a:rPr lang="en-US" sz="2400" b="1" baseline="-25000" dirty="0">
                <a:solidFill>
                  <a:srgbClr val="000000"/>
                </a:solidFill>
              </a:rPr>
              <a:t>H</a:t>
            </a:r>
            <a:r>
              <a:rPr lang="en-US" sz="2400" b="1" dirty="0" smtClean="0">
                <a:solidFill>
                  <a:srgbClr val="000000"/>
                </a:solidFill>
              </a:rPr>
              <a:t>= 93 ± </a:t>
            </a:r>
            <a:r>
              <a:rPr lang="en-US" sz="2400" b="1" baseline="30000" dirty="0" smtClean="0">
                <a:solidFill>
                  <a:srgbClr val="000000"/>
                </a:solidFill>
              </a:rPr>
              <a:t>26 </a:t>
            </a:r>
            <a:r>
              <a:rPr lang="en-US" sz="2400" b="1" baseline="-25000" dirty="0" smtClean="0">
                <a:solidFill>
                  <a:srgbClr val="000000"/>
                </a:solidFill>
              </a:rPr>
              <a:t>20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</a:rPr>
              <a:t>GeV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" name="Flèche droite 1"/>
          <p:cNvSpPr/>
          <p:nvPr/>
        </p:nvSpPr>
        <p:spPr>
          <a:xfrm>
            <a:off x="2519772" y="4941168"/>
            <a:ext cx="468052" cy="24622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 flipH="1">
            <a:off x="5628272" y="4946974"/>
            <a:ext cx="468052" cy="24622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1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16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269302"/>
              </p:ext>
            </p:extLst>
          </p:nvPr>
        </p:nvGraphicFramePr>
        <p:xfrm>
          <a:off x="-1" y="4194502"/>
          <a:ext cx="9144001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3668"/>
                <a:gridCol w="1296144"/>
                <a:gridCol w="1476164"/>
                <a:gridCol w="1476164"/>
                <a:gridCol w="1404156"/>
                <a:gridCol w="1907705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LHC(300)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LHC (3000)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ILC programme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TLEP programme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Comment/</a:t>
                      </a:r>
                      <a:r>
                        <a:rPr lang="fr-FR" dirty="0" err="1" smtClean="0"/>
                        <a:t>caveat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W</a:t>
                      </a:r>
                      <a:r>
                        <a:rPr lang="en-US" sz="1800" b="1" dirty="0" smtClean="0">
                          <a:effectLst/>
                        </a:rPr>
                        <a:t>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~10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~10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~7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&lt;0.5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Theor</a:t>
                      </a:r>
                      <a:r>
                        <a:rPr lang="fr-FR" b="1" dirty="0" smtClean="0"/>
                        <a:t>. </a:t>
                      </a:r>
                      <a:r>
                        <a:rPr lang="fr-FR" b="1" baseline="0" dirty="0" smtClean="0"/>
                        <a:t> </a:t>
                      </a:r>
                      <a:r>
                        <a:rPr lang="fr-FR" b="1" baseline="0" dirty="0" err="1" smtClean="0"/>
                        <a:t>limited</a:t>
                      </a:r>
                      <a:endParaRPr lang="fr-FR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t</a:t>
                      </a:r>
                      <a:r>
                        <a:rPr lang="en-US" sz="1800" b="1" dirty="0" smtClean="0">
                          <a:effectLst/>
                        </a:rPr>
                        <a:t> (MeV)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800-1000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500-800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34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~100 </a:t>
                      </a:r>
                      <a:r>
                        <a:rPr lang="fr-FR" b="1" dirty="0" err="1" smtClean="0"/>
                        <a:t>from</a:t>
                      </a:r>
                      <a:r>
                        <a:rPr lang="fr-FR" b="1" dirty="0" smtClean="0"/>
                        <a:t> </a:t>
                      </a:r>
                      <a:r>
                        <a:rPr lang="fr-FR" b="1" dirty="0" err="1" smtClean="0"/>
                        <a:t>theo</a:t>
                      </a:r>
                      <a:r>
                        <a:rPr lang="fr-FR" b="1" dirty="0" smtClean="0"/>
                        <a:t>.</a:t>
                      </a:r>
                      <a:endParaRPr lang="fr-FR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H</a:t>
                      </a:r>
                      <a:r>
                        <a:rPr lang="en-US" sz="1800" b="1" dirty="0" smtClean="0">
                          <a:effectLst/>
                        </a:rPr>
                        <a:t> (</a:t>
                      </a:r>
                      <a:r>
                        <a:rPr lang="en-US" sz="1800" b="1" dirty="0" err="1" smtClean="0">
                          <a:effectLst/>
                        </a:rPr>
                        <a:t>GeV</a:t>
                      </a:r>
                      <a:r>
                        <a:rPr lang="en-US" sz="1800" b="1" dirty="0" smtClean="0">
                          <a:effectLst/>
                        </a:rPr>
                        <a:t>) indirect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-25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~20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~5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~1.4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Theor</a:t>
                      </a:r>
                      <a:r>
                        <a:rPr lang="fr-FR" b="1" dirty="0" smtClean="0"/>
                        <a:t>. </a:t>
                      </a:r>
                      <a:r>
                        <a:rPr lang="fr-FR" b="1" dirty="0" err="1" smtClean="0"/>
                        <a:t>errors</a:t>
                      </a:r>
                      <a:r>
                        <a:rPr lang="fr-FR" b="1" dirty="0" smtClean="0"/>
                        <a:t> </a:t>
                      </a:r>
                      <a:r>
                        <a:rPr lang="fr-FR" b="1" dirty="0" err="1" smtClean="0"/>
                        <a:t>should</a:t>
                      </a:r>
                      <a:r>
                        <a:rPr lang="fr-FR" b="1" dirty="0" smtClean="0"/>
                        <a:t> match!</a:t>
                      </a:r>
                      <a:r>
                        <a:rPr lang="fr-FR" b="1" baseline="0" dirty="0" smtClean="0"/>
                        <a:t> </a:t>
                      </a:r>
                      <a:endParaRPr lang="fr-FR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lang="en-US" sz="1800" b="1" dirty="0" err="1" smtClean="0">
                          <a:effectLst/>
                        </a:rPr>
                        <a:t>m</a:t>
                      </a:r>
                      <a:r>
                        <a:rPr lang="en-US" sz="1800" b="1" baseline="-25000" dirty="0" err="1" smtClean="0">
                          <a:effectLst/>
                        </a:rPr>
                        <a:t>H</a:t>
                      </a:r>
                      <a:r>
                        <a:rPr lang="en-US" sz="1800" b="1" dirty="0" smtClean="0">
                          <a:effectLst/>
                        </a:rPr>
                        <a:t> (MeV) direct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>
                          <a:solidFill>
                            <a:schemeClr val="tx1"/>
                          </a:solidFill>
                        </a:rPr>
                        <a:t>~100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>
                          <a:solidFill>
                            <a:srgbClr val="FF0000"/>
                          </a:solidFill>
                        </a:rPr>
                        <a:t>~50</a:t>
                      </a:r>
                      <a:endParaRPr lang="fr-FR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~35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~7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 smtClean="0"/>
                        <a:t>Overkill</a:t>
                      </a:r>
                      <a:r>
                        <a:rPr lang="fr-FR" b="1" baseline="0" dirty="0" smtClean="0"/>
                        <a:t> for </a:t>
                      </a:r>
                      <a:r>
                        <a:rPr lang="fr-FR" b="1" baseline="0" dirty="0" err="1" smtClean="0"/>
                        <a:t>now</a:t>
                      </a:r>
                      <a:endParaRPr lang="fr-FR" b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704974"/>
              </p:ext>
            </p:extLst>
          </p:nvPr>
        </p:nvGraphicFramePr>
        <p:xfrm>
          <a:off x="215516" y="116632"/>
          <a:ext cx="8604955" cy="1936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1404156"/>
                <a:gridCol w="1548172"/>
                <a:gridCol w="1548172"/>
                <a:gridCol w="1872207"/>
              </a:tblGrid>
              <a:tr h="648072">
                <a:tc>
                  <a:txBody>
                    <a:bodyPr/>
                    <a:lstStyle/>
                    <a:p>
                      <a:r>
                        <a:rPr lang="fr-FR" dirty="0" smtClean="0"/>
                        <a:t>TLEP</a:t>
                      </a:r>
                      <a:r>
                        <a:rPr lang="fr-FR" baseline="0" dirty="0" smtClean="0"/>
                        <a:t>  instant. </a:t>
                      </a:r>
                      <a:r>
                        <a:rPr lang="fr-FR" baseline="0" dirty="0" err="1" smtClean="0"/>
                        <a:t>luminosity</a:t>
                      </a:r>
                      <a:r>
                        <a:rPr lang="fr-FR" baseline="0" dirty="0" smtClean="0"/>
                        <a:t> (cm</a:t>
                      </a:r>
                      <a:r>
                        <a:rPr lang="fr-FR" baseline="30000" dirty="0" smtClean="0"/>
                        <a:t>-2</a:t>
                      </a:r>
                      <a:r>
                        <a:rPr lang="fr-FR" baseline="0" dirty="0" smtClean="0"/>
                        <a:t>s</a:t>
                      </a:r>
                      <a:r>
                        <a:rPr lang="fr-FR" baseline="30000" dirty="0" smtClean="0"/>
                        <a:t>-1</a:t>
                      </a:r>
                      <a:r>
                        <a:rPr lang="fr-FR" baseline="0" dirty="0" smtClean="0"/>
                        <a:t>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mtClean="0"/>
                        <a:t>5.6 10</a:t>
                      </a:r>
                      <a:r>
                        <a:rPr lang="fr-FR" baseline="30000" smtClean="0"/>
                        <a:t>35 </a:t>
                      </a:r>
                    </a:p>
                    <a:p>
                      <a:pPr algn="ctr"/>
                      <a:r>
                        <a:rPr lang="fr-FR" smtClean="0"/>
                        <a:t>@Z-pole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1.6 10</a:t>
                      </a:r>
                      <a:r>
                        <a:rPr lang="fr-FR" baseline="30000" dirty="0" smtClean="0"/>
                        <a:t>35</a:t>
                      </a:r>
                      <a:r>
                        <a:rPr lang="fr-FR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@161 </a:t>
                      </a:r>
                      <a:r>
                        <a:rPr lang="fr-FR" dirty="0" err="1" smtClean="0"/>
                        <a:t>GeV</a:t>
                      </a:r>
                      <a:endParaRPr lang="fr-F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5 10</a:t>
                      </a:r>
                      <a:r>
                        <a:rPr lang="fr-FR" baseline="30000" dirty="0" smtClean="0"/>
                        <a:t>34 </a:t>
                      </a:r>
                      <a:r>
                        <a:rPr lang="fr-FR" u="none" baseline="0" dirty="0" smtClean="0"/>
                        <a:t> </a:t>
                      </a:r>
                    </a:p>
                    <a:p>
                      <a:pPr algn="ctr"/>
                      <a:r>
                        <a:rPr lang="fr-FR" dirty="0" smtClean="0"/>
                        <a:t>@240 </a:t>
                      </a:r>
                      <a:r>
                        <a:rPr lang="fr-FR" dirty="0" err="1" smtClean="0"/>
                        <a:t>GeV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1.3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smtClean="0"/>
                        <a:t>10</a:t>
                      </a:r>
                      <a:r>
                        <a:rPr lang="fr-FR" baseline="30000" dirty="0" smtClean="0"/>
                        <a:t>34 </a:t>
                      </a:r>
                      <a:r>
                        <a:rPr lang="fr-FR" baseline="0" dirty="0" smtClean="0"/>
                        <a:t> </a:t>
                      </a:r>
                    </a:p>
                    <a:p>
                      <a:pPr algn="ctr"/>
                      <a:r>
                        <a:rPr lang="fr-FR" dirty="0" smtClean="0"/>
                        <a:t>@~350 </a:t>
                      </a:r>
                      <a:r>
                        <a:rPr lang="fr-FR" dirty="0" err="1" smtClean="0"/>
                        <a:t>GeV</a:t>
                      </a:r>
                      <a:endParaRPr lang="fr-FR" dirty="0"/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fr-FR" b="1" dirty="0" smtClean="0"/>
                        <a:t>TLEP</a:t>
                      </a:r>
                      <a:r>
                        <a:rPr lang="fr-FR" b="1" baseline="0" dirty="0" smtClean="0"/>
                        <a:t> Programme</a:t>
                      </a:r>
                      <a:endParaRPr lang="fr-FR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#Z</a:t>
                      </a:r>
                      <a:r>
                        <a:rPr lang="fr-FR" b="1" baseline="0" dirty="0" smtClean="0"/>
                        <a:t> in </a:t>
                      </a:r>
                      <a:r>
                        <a:rPr lang="fr-FR" b="1" u="sng" dirty="0" smtClean="0"/>
                        <a:t>1 </a:t>
                      </a:r>
                      <a:r>
                        <a:rPr lang="fr-FR" b="1" u="sng" dirty="0" err="1" smtClean="0"/>
                        <a:t>year</a:t>
                      </a:r>
                      <a:r>
                        <a:rPr lang="fr-FR" b="1" u="sng" baseline="0" dirty="0" smtClean="0"/>
                        <a:t> </a:t>
                      </a:r>
                      <a:r>
                        <a:rPr lang="fr-FR" b="1" dirty="0" smtClean="0"/>
                        <a:t>@Z-pole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#W</a:t>
                      </a:r>
                      <a:r>
                        <a:rPr lang="fr-FR" b="1" baseline="0" dirty="0" smtClean="0"/>
                        <a:t> in </a:t>
                      </a:r>
                      <a:r>
                        <a:rPr lang="fr-FR" b="1" u="sng" dirty="0" smtClean="0"/>
                        <a:t>1 </a:t>
                      </a:r>
                      <a:r>
                        <a:rPr lang="fr-FR" b="1" u="sng" dirty="0" err="1" smtClean="0"/>
                        <a:t>year</a:t>
                      </a:r>
                      <a:r>
                        <a:rPr lang="fr-FR" b="1" u="sng" baseline="0" dirty="0" smtClean="0"/>
                        <a:t> </a:t>
                      </a:r>
                      <a:r>
                        <a:rPr lang="fr-FR" b="1" dirty="0" smtClean="0"/>
                        <a:t>@161 </a:t>
                      </a:r>
                      <a:r>
                        <a:rPr lang="fr-FR" b="1" dirty="0" err="1" smtClean="0"/>
                        <a:t>GeV</a:t>
                      </a:r>
                      <a:endParaRPr lang="fr-FR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#H in </a:t>
                      </a:r>
                      <a:r>
                        <a:rPr lang="fr-FR" b="1" u="sng" dirty="0" smtClean="0"/>
                        <a:t>5 </a:t>
                      </a:r>
                      <a:r>
                        <a:rPr lang="fr-FR" b="1" u="sng" dirty="0" err="1" smtClean="0"/>
                        <a:t>years</a:t>
                      </a:r>
                      <a:r>
                        <a:rPr lang="fr-FR" b="1" u="sng" dirty="0" smtClean="0"/>
                        <a:t> </a:t>
                      </a:r>
                      <a:r>
                        <a:rPr lang="fr-FR" b="1" dirty="0" smtClean="0"/>
                        <a:t>@240 </a:t>
                      </a:r>
                      <a:r>
                        <a:rPr lang="fr-FR" b="1" dirty="0" err="1" smtClean="0"/>
                        <a:t>GeV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#top in </a:t>
                      </a:r>
                      <a:r>
                        <a:rPr lang="fr-FR" b="1" u="sng" dirty="0" smtClean="0"/>
                        <a:t>5 </a:t>
                      </a:r>
                      <a:r>
                        <a:rPr lang="fr-FR" b="1" u="sng" dirty="0" err="1" smtClean="0"/>
                        <a:t>years</a:t>
                      </a:r>
                      <a:r>
                        <a:rPr lang="fr-FR" b="1" u="sng" dirty="0" smtClean="0"/>
                        <a:t>  </a:t>
                      </a:r>
                      <a:r>
                        <a:rPr lang="fr-FR" b="1" dirty="0" smtClean="0"/>
                        <a:t>@~350 </a:t>
                      </a:r>
                      <a:r>
                        <a:rPr lang="fr-FR" b="1" dirty="0" err="1" smtClean="0"/>
                        <a:t>GeV</a:t>
                      </a:r>
                      <a:endParaRPr lang="fr-F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 smtClean="0"/>
                        <a:t>#</a:t>
                      </a:r>
                      <a:r>
                        <a:rPr lang="fr-FR" b="1" baseline="0" dirty="0" smtClean="0"/>
                        <a:t> </a:t>
                      </a:r>
                      <a:r>
                        <a:rPr lang="fr-FR" b="1" baseline="0" dirty="0" err="1" smtClean="0"/>
                        <a:t>events@TLEP</a:t>
                      </a:r>
                      <a:r>
                        <a:rPr lang="fr-FR" b="1" baseline="0" dirty="0" smtClean="0"/>
                        <a:t>  </a:t>
                      </a:r>
                      <a:r>
                        <a:rPr lang="fr-FR" b="1" baseline="0" dirty="0" err="1" smtClean="0"/>
                        <a:t>with</a:t>
                      </a:r>
                      <a:r>
                        <a:rPr lang="fr-FR" b="1" baseline="0" dirty="0" smtClean="0"/>
                        <a:t> 4 detectors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~</a:t>
                      </a:r>
                      <a:r>
                        <a:rPr lang="fr-FR" sz="2400" b="1" baseline="0" dirty="0" smtClean="0"/>
                        <a:t> 10</a:t>
                      </a:r>
                      <a:r>
                        <a:rPr lang="fr-FR" sz="2400" b="1" baseline="30000" dirty="0" smtClean="0"/>
                        <a:t>12</a:t>
                      </a:r>
                      <a:endParaRPr lang="fr-FR" sz="2400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 smtClean="0"/>
                        <a:t>~</a:t>
                      </a:r>
                      <a:r>
                        <a:rPr lang="fr-FR" sz="2400" b="1" baseline="0" dirty="0" smtClean="0"/>
                        <a:t> 5 10</a:t>
                      </a:r>
                      <a:r>
                        <a:rPr lang="fr-FR" sz="2400" b="1" baseline="30000" dirty="0" smtClean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/>
                        <a:t>~ 2 10</a:t>
                      </a:r>
                      <a:r>
                        <a:rPr lang="fr-FR" sz="2400" b="1" baseline="30000" dirty="0" smtClean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 10</a:t>
                      </a:r>
                      <a:r>
                        <a:rPr kumimoji="0" lang="fr-FR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Ellipse 11"/>
          <p:cNvSpPr/>
          <p:nvPr/>
        </p:nvSpPr>
        <p:spPr>
          <a:xfrm>
            <a:off x="7416316" y="1448780"/>
            <a:ext cx="9721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6210182" y="5193196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5832140" y="4185084"/>
            <a:ext cx="1404156" cy="2664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2447764" y="1844824"/>
            <a:ext cx="6120679" cy="903899"/>
            <a:chOff x="2447764" y="2314053"/>
            <a:chExt cx="6120679" cy="903899"/>
          </a:xfrm>
        </p:grpSpPr>
        <p:sp>
          <p:nvSpPr>
            <p:cNvPr id="14" name="Flèche vers le bas 13"/>
            <p:cNvSpPr/>
            <p:nvPr/>
          </p:nvSpPr>
          <p:spPr>
            <a:xfrm>
              <a:off x="5508104" y="2713896"/>
              <a:ext cx="1404156" cy="504056"/>
            </a:xfrm>
            <a:prstGeom prst="down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Accolade ouvrante 15"/>
            <p:cNvSpPr/>
            <p:nvPr/>
          </p:nvSpPr>
          <p:spPr>
            <a:xfrm rot="16200000">
              <a:off x="5271590" y="-509773"/>
              <a:ext cx="473028" cy="6120679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Ellipse 17"/>
          <p:cNvSpPr/>
          <p:nvPr/>
        </p:nvSpPr>
        <p:spPr>
          <a:xfrm>
            <a:off x="4211960" y="1448780"/>
            <a:ext cx="9721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192180" y="4833156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688124" y="1448780"/>
            <a:ext cx="9721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6214628" y="6381328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2591780" y="1448780"/>
            <a:ext cx="97210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6210436" y="5769260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3" descr="J:\MyDocs\zline_aleph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24" y="2365897"/>
            <a:ext cx="2155897" cy="175086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3"/>
          <p:cNvGrpSpPr/>
          <p:nvPr/>
        </p:nvGrpSpPr>
        <p:grpSpPr>
          <a:xfrm>
            <a:off x="6644729" y="2317852"/>
            <a:ext cx="2391767" cy="1827143"/>
            <a:chOff x="6644729" y="2317852"/>
            <a:chExt cx="2391767" cy="1827143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729" y="2317852"/>
              <a:ext cx="2391767" cy="1827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1" descr="\\cern.ch\dfs\Users\j\janot\Public\GIF2001\tt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404" y="3332812"/>
              <a:ext cx="660296" cy="52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e 5"/>
          <p:cNvGrpSpPr/>
          <p:nvPr/>
        </p:nvGrpSpPr>
        <p:grpSpPr>
          <a:xfrm>
            <a:off x="2127973" y="2040837"/>
            <a:ext cx="1667444" cy="2108243"/>
            <a:chOff x="2127973" y="2040837"/>
            <a:chExt cx="1667444" cy="2108243"/>
          </a:xfrm>
        </p:grpSpPr>
        <p:sp>
          <p:nvSpPr>
            <p:cNvPr id="5" name="ZoneTexte 4"/>
            <p:cNvSpPr txBox="1"/>
            <p:nvPr/>
          </p:nvSpPr>
          <p:spPr>
            <a:xfrm>
              <a:off x="2127973" y="2040837"/>
              <a:ext cx="1667444" cy="584775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/>
                <a:t>Beam</a:t>
              </a:r>
              <a:r>
                <a:rPr lang="fr-FR" sz="1600" b="1" dirty="0" smtClean="0"/>
                <a:t> E cal. </a:t>
              </a:r>
              <a:r>
                <a:rPr lang="fr-FR" sz="1600" b="1" dirty="0" err="1" smtClean="0"/>
                <a:t>with</a:t>
              </a:r>
              <a:endParaRPr lang="fr-FR" sz="1600" b="1" dirty="0" smtClean="0"/>
            </a:p>
            <a:p>
              <a:r>
                <a:rPr lang="fr-FR" sz="1600" b="1" dirty="0" err="1" smtClean="0"/>
                <a:t>reson</a:t>
              </a:r>
              <a:r>
                <a:rPr lang="fr-FR" sz="1600" b="1" dirty="0" smtClean="0"/>
                <a:t>. </a:t>
              </a:r>
              <a:r>
                <a:rPr lang="fr-FR" sz="1600" b="1" dirty="0" err="1" smtClean="0"/>
                <a:t>depolar</a:t>
              </a:r>
              <a:r>
                <a:rPr lang="fr-FR" sz="1600" b="1" dirty="0" smtClean="0"/>
                <a:t>.</a:t>
              </a:r>
              <a:endParaRPr lang="fr-FR" sz="1600" b="1" dirty="0"/>
            </a:p>
          </p:txBody>
        </p:sp>
        <p:pic>
          <p:nvPicPr>
            <p:cNvPr id="21" name="Picture 2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 l="3360" t="3874"/>
            <a:stretch>
              <a:fillRect/>
            </a:stretch>
          </p:blipFill>
          <p:spPr bwMode="auto">
            <a:xfrm>
              <a:off x="2195736" y="2666653"/>
              <a:ext cx="1440160" cy="1482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6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808" y="2376042"/>
            <a:ext cx="2095434" cy="174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267744" y="16097"/>
            <a:ext cx="441505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 smtClean="0"/>
              <a:t>Polarization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at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circular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colliders</a:t>
            </a:r>
            <a:endParaRPr lang="fr-FR" sz="24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49662"/>
            <a:ext cx="7371388" cy="32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55576" y="584684"/>
            <a:ext cx="817290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e</a:t>
            </a:r>
            <a:r>
              <a:rPr lang="en-US" b="1" baseline="30000" dirty="0" smtClean="0"/>
              <a:t>-</a:t>
            </a:r>
            <a:r>
              <a:rPr lang="en-US" b="1" dirty="0" smtClean="0"/>
              <a:t>(e</a:t>
            </a:r>
            <a:r>
              <a:rPr lang="en-US" b="1" baseline="30000" dirty="0" smtClean="0"/>
              <a:t>+</a:t>
            </a:r>
            <a:r>
              <a:rPr lang="en-US" b="1" dirty="0" smtClean="0"/>
              <a:t>) spin naturally align along dipole magnetic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Transverse polarization builds up by synchrotron radiation emission (or if needed using wigglers)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Transverse to longitudinal polarization is achieved with Spin Rotators</a:t>
            </a:r>
            <a:endParaRPr lang="en-US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722841" y="5218164"/>
            <a:ext cx="8172908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Resonant depolarization is achieved with small field (perpendicular to dipole field) RF-magnet with frequency in phase with precession frequency. (Precession period is proportional to beam energy)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Depolarizing RF-magnet frequency measures beam energy with &lt;0.1 MeV  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2016828" y="2636912"/>
            <a:ext cx="1151016" cy="921645"/>
            <a:chOff x="2016828" y="2636912"/>
            <a:chExt cx="1151016" cy="921645"/>
          </a:xfrm>
        </p:grpSpPr>
        <p:sp>
          <p:nvSpPr>
            <p:cNvPr id="9" name="Flèche droite 8"/>
            <p:cNvSpPr/>
            <p:nvPr/>
          </p:nvSpPr>
          <p:spPr>
            <a:xfrm>
              <a:off x="2699792" y="3069715"/>
              <a:ext cx="468052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29762" y="2996952"/>
              <a:ext cx="162018" cy="3615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016828" y="2636912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RF-m</a:t>
              </a:r>
              <a:endParaRPr lang="fr-FR" b="1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608496" y="3158447"/>
              <a:ext cx="4683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/>
                <a:t>B</a:t>
              </a:r>
              <a:r>
                <a:rPr lang="fr-FR" b="1" baseline="-25000" dirty="0" smtClean="0">
                  <a:latin typeface="Symbol" panose="05050102010706020507" pitchFamily="18" charset="2"/>
                </a:rPr>
                <a:t>^</a:t>
              </a:r>
              <a:endParaRPr lang="fr-FR" b="1" baseline="-25000" dirty="0"/>
            </a:p>
          </p:txBody>
        </p:sp>
      </p:grpSp>
      <p:sp>
        <p:nvSpPr>
          <p:cNvPr id="18432" name="Bouton d'action : Précédent 18431">
            <a:hlinkClick r:id="" action="ppaction://hlinkshowjump?jump=previousslide" highlightClick="1"/>
          </p:cNvPr>
          <p:cNvSpPr/>
          <p:nvPr/>
        </p:nvSpPr>
        <p:spPr>
          <a:xfrm>
            <a:off x="8623300" y="6489340"/>
            <a:ext cx="521208" cy="36866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0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uisseau">
  <a:themeElements>
    <a:clrScheme name="Ruisseau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Ruisseau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isseau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isseau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isseau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Modèle par défaut">
  <a:themeElements>
    <a:clrScheme name="Modèle par défaut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30108</TotalTime>
  <Words>4554</Words>
  <Application>Microsoft Office PowerPoint</Application>
  <PresentationFormat>Affichage à l'écran (4:3)</PresentationFormat>
  <Paragraphs>1161</Paragraphs>
  <Slides>50</Slides>
  <Notes>19</Notes>
  <HiddenSlides>13</HiddenSlides>
  <MMClips>0</MMClips>
  <ScaleCrop>false</ScaleCrop>
  <HeadingPairs>
    <vt:vector size="6" baseType="variant">
      <vt:variant>
        <vt:lpstr>Thème</vt:lpstr>
      </vt:variant>
      <vt:variant>
        <vt:i4>13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50</vt:i4>
      </vt:variant>
    </vt:vector>
  </HeadingPairs>
  <TitlesOfParts>
    <vt:vector size="65" baseType="lpstr">
      <vt:lpstr>Modèle par défaut</vt:lpstr>
      <vt:lpstr>Ruisseau</vt:lpstr>
      <vt:lpstr>8_Tema di Office</vt:lpstr>
      <vt:lpstr>1_Modèle par défaut</vt:lpstr>
      <vt:lpstr>4_Modèle par défaut</vt:lpstr>
      <vt:lpstr>5_Modèle par défaut</vt:lpstr>
      <vt:lpstr>6_Modèle par défaut</vt:lpstr>
      <vt:lpstr>8_Modèle par défaut</vt:lpstr>
      <vt:lpstr>9_Modèle par défaut</vt:lpstr>
      <vt:lpstr>12_Modèle par défaut</vt:lpstr>
      <vt:lpstr>13_Modèle par défaut</vt:lpstr>
      <vt:lpstr>1_Ruisseau</vt:lpstr>
      <vt:lpstr>2_Ruisseau</vt:lpstr>
      <vt:lpstr>Acrobat Document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Target parameters for  HL-LHC run</vt:lpstr>
      <vt:lpstr>Présentation PowerPoint</vt:lpstr>
      <vt:lpstr>Présentation PowerPoint</vt:lpstr>
      <vt:lpstr>Présentation PowerPoint</vt:lpstr>
      <vt:lpstr>First consistent conceptual design</vt:lpstr>
      <vt:lpstr>Présentation PowerPoint</vt:lpstr>
      <vt:lpstr>Présentation PowerPoint</vt:lpstr>
      <vt:lpstr>Présentation PowerPoint</vt:lpstr>
    </vt:vector>
  </TitlesOfParts>
  <Company>CEA/DSM/DAPNIA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aleksan</dc:creator>
  <cp:lastModifiedBy>Aleksan</cp:lastModifiedBy>
  <cp:revision>1368</cp:revision>
  <dcterms:created xsi:type="dcterms:W3CDTF">2002-09-23T10:15:47Z</dcterms:created>
  <dcterms:modified xsi:type="dcterms:W3CDTF">2013-09-13T10:50:22Z</dcterms:modified>
</cp:coreProperties>
</file>